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73" r:id="rId9"/>
    <p:sldId id="263" r:id="rId10"/>
    <p:sldId id="264" r:id="rId11"/>
    <p:sldId id="265" r:id="rId12"/>
    <p:sldId id="281" r:id="rId13"/>
    <p:sldId id="275" r:id="rId14"/>
    <p:sldId id="276" r:id="rId15"/>
    <p:sldId id="277" r:id="rId16"/>
    <p:sldId id="278" r:id="rId17"/>
    <p:sldId id="279" r:id="rId18"/>
    <p:sldId id="266" r:id="rId19"/>
    <p:sldId id="268" r:id="rId20"/>
    <p:sldId id="267" r:id="rId21"/>
    <p:sldId id="269" r:id="rId22"/>
    <p:sldId id="270" r:id="rId23"/>
    <p:sldId id="271" r:id="rId24"/>
    <p:sldId id="272"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09" autoAdjust="0"/>
  </p:normalViewPr>
  <p:slideViewPr>
    <p:cSldViewPr snapToGrid="0" snapToObjects="1">
      <p:cViewPr varScale="1">
        <p:scale>
          <a:sx n="84" d="100"/>
          <a:sy n="84" d="100"/>
        </p:scale>
        <p:origin x="-150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CE953E-7CE4-BC46-A7B7-41BC3C81FE75}" type="datetimeFigureOut">
              <a:t>20/06/16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229E0-F3F2-F34A-BF84-38738B05AD73}" type="slidenum">
              <a:t>‹#›</a:t>
            </a:fld>
            <a:endParaRPr lang="en-US"/>
          </a:p>
        </p:txBody>
      </p:sp>
    </p:spTree>
    <p:extLst>
      <p:ext uri="{BB962C8B-B14F-4D97-AF65-F5344CB8AC3E}">
        <p14:creationId xmlns:p14="http://schemas.microsoft.com/office/powerpoint/2010/main" val="34506747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3229E0-F3F2-F34A-BF84-38738B05AD73}" type="slidenum">
              <a:rPr lang="uk-UA"/>
              <a:t>7</a:t>
            </a:fld>
            <a:endParaRPr lang="uk-UA"/>
          </a:p>
        </p:txBody>
      </p:sp>
    </p:spTree>
    <p:extLst>
      <p:ext uri="{BB962C8B-B14F-4D97-AF65-F5344CB8AC3E}">
        <p14:creationId xmlns:p14="http://schemas.microsoft.com/office/powerpoint/2010/main" val="239874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smtClean="0">
                <a:solidFill>
                  <a:schemeClr val="tx1"/>
                </a:solidFill>
                <a:latin typeface="+mn-lt"/>
                <a:ea typeface="+mn-ea"/>
                <a:cs typeface="+mn-cs"/>
              </a:rPr>
              <a:t>the internal and external topics that are relevant to the achievement of its objectives (based on its mission, vision and accountability policy) and influence the intended results of the mgmt system</a:t>
            </a:r>
          </a:p>
          <a:p>
            <a:pPr marL="171450" indent="-171450">
              <a:buFont typeface="Arial"/>
              <a:buChar char="•"/>
            </a:pPr>
            <a:r>
              <a:rPr lang="en-US" sz="1200" b="0" i="0" u="none" strike="noStrike" kern="1200" baseline="0" smtClean="0">
                <a:solidFill>
                  <a:schemeClr val="tx1"/>
                </a:solidFill>
                <a:latin typeface="+mn-lt"/>
                <a:ea typeface="+mn-ea"/>
                <a:cs typeface="+mn-cs"/>
              </a:rPr>
              <a:t>which stakeholders are relevant to the mgmt system and what are their needs and expectations</a:t>
            </a:r>
          </a:p>
          <a:p>
            <a:pPr marL="171450" indent="-171450">
              <a:buFont typeface="Arial"/>
              <a:buChar char="•"/>
            </a:pPr>
            <a:r>
              <a:rPr lang="en-US"/>
              <a:t>scope: what is in and what is out</a:t>
            </a:r>
          </a:p>
          <a:p>
            <a:pPr marL="171450" indent="-171450">
              <a:buFont typeface="Arial"/>
              <a:buChar char="•"/>
            </a:pPr>
            <a:r>
              <a:rPr lang="en-US" sz="1200" b="0" i="0" u="none" strike="noStrike" kern="1200" baseline="0" smtClean="0">
                <a:solidFill>
                  <a:schemeClr val="tx1"/>
                </a:solidFill>
                <a:latin typeface="+mn-lt"/>
                <a:ea typeface="+mn-ea"/>
                <a:cs typeface="+mn-cs"/>
              </a:rPr>
              <a:t>develop, implement, maintain and continuously improve the management system</a:t>
            </a:r>
          </a:p>
          <a:p>
            <a:pPr marL="171450" indent="-171450">
              <a:buFont typeface="Arial"/>
              <a:buChar char="•"/>
            </a:pPr>
            <a:r>
              <a:rPr lang="en-US"/>
              <a:t>institutional execuitve management</a:t>
            </a:r>
            <a:r>
              <a:rPr lang="en-US" baseline="0"/>
              <a:t>'s leadership and engagements; and establishing the targetsof the mgmt system</a:t>
            </a:r>
          </a:p>
          <a:p>
            <a:pPr marL="171450" indent="-171450">
              <a:buFont typeface="Arial"/>
              <a:buChar char="•"/>
            </a:pPr>
            <a:r>
              <a:rPr lang="en-US" baseline="0"/>
              <a:t>mgmt system laid down in official institutional documents</a:t>
            </a:r>
          </a:p>
          <a:p>
            <a:pPr marL="171450" indent="-171450">
              <a:buFont typeface="Arial"/>
              <a:buChar char="•"/>
            </a:pPr>
            <a:r>
              <a:rPr lang="en-US" baseline="0"/>
              <a:t>roles, responsibilities and powers assigned by executive management and communicated throughout the institution</a:t>
            </a:r>
            <a:endParaRPr lang="en-US"/>
          </a:p>
        </p:txBody>
      </p:sp>
      <p:sp>
        <p:nvSpPr>
          <p:cNvPr id="4" name="Slide Number Placeholder 3"/>
          <p:cNvSpPr>
            <a:spLocks noGrp="1"/>
          </p:cNvSpPr>
          <p:nvPr>
            <p:ph type="sldNum" sz="quarter" idx="10"/>
          </p:nvPr>
        </p:nvSpPr>
        <p:spPr/>
        <p:txBody>
          <a:bodyPr/>
          <a:lstStyle/>
          <a:p>
            <a:fld id="{1E3229E0-F3F2-F34A-BF84-38738B05AD73}" type="slidenum">
              <a:t>11</a:t>
            </a:fld>
            <a:endParaRPr lang="en-US"/>
          </a:p>
        </p:txBody>
      </p:sp>
    </p:spTree>
    <p:extLst>
      <p:ext uri="{BB962C8B-B14F-4D97-AF65-F5344CB8AC3E}">
        <p14:creationId xmlns:p14="http://schemas.microsoft.com/office/powerpoint/2010/main" val="308858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institution</a:t>
            </a:r>
            <a:r>
              <a:rPr lang="en-US" baseline="0"/>
              <a:t> and its environment as well as the needs and expectations of stakeholders should be assessed in terms of risks and responsibilities</a:t>
            </a:r>
          </a:p>
          <a:p>
            <a:endParaRPr lang="en-US"/>
          </a:p>
        </p:txBody>
      </p:sp>
      <p:sp>
        <p:nvSpPr>
          <p:cNvPr id="4" name="Slide Number Placeholder 3"/>
          <p:cNvSpPr>
            <a:spLocks noGrp="1"/>
          </p:cNvSpPr>
          <p:nvPr>
            <p:ph type="sldNum" sz="quarter" idx="10"/>
          </p:nvPr>
        </p:nvSpPr>
        <p:spPr/>
        <p:txBody>
          <a:bodyPr/>
          <a:lstStyle/>
          <a:p>
            <a:fld id="{1E3229E0-F3F2-F34A-BF84-38738B05AD73}" type="slidenum">
              <a:t>18</a:t>
            </a:fld>
            <a:endParaRPr lang="en-US"/>
          </a:p>
        </p:txBody>
      </p:sp>
    </p:spTree>
    <p:extLst>
      <p:ext uri="{BB962C8B-B14F-4D97-AF65-F5344CB8AC3E}">
        <p14:creationId xmlns:p14="http://schemas.microsoft.com/office/powerpoint/2010/main" val="155473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3229E0-F3F2-F34A-BF84-38738B05AD73}" type="slidenum">
              <a:t>20</a:t>
            </a:fld>
            <a:endParaRPr lang="en-US"/>
          </a:p>
        </p:txBody>
      </p:sp>
    </p:spTree>
    <p:extLst>
      <p:ext uri="{BB962C8B-B14F-4D97-AF65-F5344CB8AC3E}">
        <p14:creationId xmlns:p14="http://schemas.microsoft.com/office/powerpoint/2010/main" val="294402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473595-673E-694B-9D36-4C73E015F063}" type="datetimeFigureOut">
              <a:t>20/06/16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95828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473595-673E-694B-9D36-4C73E015F063}" type="datetimeFigureOut">
              <a:t>20/06/16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37557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473595-673E-694B-9D36-4C73E015F063}" type="datetimeFigureOut">
              <a:t>20/06/16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50415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457200" y="1600200"/>
            <a:ext cx="8219256"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atin typeface="Calibri" charset="0"/>
              </a:defRPr>
            </a:lvl1pPr>
          </a:lstStyle>
          <a:p>
            <a:pPr>
              <a:defRPr/>
            </a:pPr>
            <a:fld id="{7FA7DDF6-E80C-B445-A67F-7FA78A4155CA}" type="slidenum">
              <a:rPr lang="en-US"/>
              <a:pPr>
                <a:defRPr/>
              </a:pPr>
              <a:t>‹#›</a:t>
            </a:fld>
            <a:endParaRPr lang="en-US"/>
          </a:p>
        </p:txBody>
      </p:sp>
    </p:spTree>
    <p:extLst>
      <p:ext uri="{BB962C8B-B14F-4D97-AF65-F5344CB8AC3E}">
        <p14:creationId xmlns:p14="http://schemas.microsoft.com/office/powerpoint/2010/main" val="190865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473595-673E-694B-9D36-4C73E015F063}" type="datetimeFigureOut">
              <a:t>20/06/16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389133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73595-673E-694B-9D36-4C73E015F063}" type="datetimeFigureOut">
              <a:t>20/06/16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117911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473595-673E-694B-9D36-4C73E015F063}" type="datetimeFigureOut">
              <a:t>20/06/16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117090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473595-673E-694B-9D36-4C73E015F063}" type="datetimeFigureOut">
              <a:t>20/06/16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144428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473595-673E-694B-9D36-4C73E015F063}" type="datetimeFigureOut">
              <a:t>20/06/16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61861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73595-673E-694B-9D36-4C73E015F063}" type="datetimeFigureOut">
              <a:t>20/06/16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329544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73595-673E-694B-9D36-4C73E015F063}" type="datetimeFigureOut">
              <a:t>20/06/16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300866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73595-673E-694B-9D36-4C73E015F063}" type="datetimeFigureOut">
              <a:t>20/06/16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5290C-77AD-514F-B66D-D4EEB6951A2C}" type="slidenum">
              <a:t>‹#›</a:t>
            </a:fld>
            <a:endParaRPr lang="en-US"/>
          </a:p>
        </p:txBody>
      </p:sp>
    </p:spTree>
    <p:extLst>
      <p:ext uri="{BB962C8B-B14F-4D97-AF65-F5344CB8AC3E}">
        <p14:creationId xmlns:p14="http://schemas.microsoft.com/office/powerpoint/2010/main" val="30812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73595-673E-694B-9D36-4C73E015F063}" type="datetimeFigureOut">
              <a:t>20/06/16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5290C-77AD-514F-B66D-D4EEB6951A2C}" type="slidenum">
              <a:t>‹#›</a:t>
            </a:fld>
            <a:endParaRPr lang="en-US"/>
          </a:p>
        </p:txBody>
      </p:sp>
    </p:spTree>
    <p:extLst>
      <p:ext uri="{BB962C8B-B14F-4D97-AF65-F5344CB8AC3E}">
        <p14:creationId xmlns:p14="http://schemas.microsoft.com/office/powerpoint/2010/main" val="164125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627" y="1341945"/>
            <a:ext cx="8661791" cy="2258506"/>
          </a:xfrm>
        </p:spPr>
        <p:txBody>
          <a:bodyPr/>
          <a:lstStyle/>
          <a:p>
            <a:r>
              <a:rPr lang="en-US"/>
              <a:t>Governance: a way of management</a:t>
            </a:r>
            <a:br>
              <a:rPr lang="en-US"/>
            </a:br>
            <a:r>
              <a:rPr lang="en-US" sz="3200"/>
              <a:t/>
            </a:r>
            <a:br>
              <a:rPr lang="en-US" sz="3200"/>
            </a:br>
            <a:r>
              <a:rPr lang="en-GB" sz="3200" i="1"/>
              <a:t>Integrated Safety and Security Management System Higher Education (MISH)</a:t>
            </a:r>
            <a:r>
              <a:rPr lang="en-US" sz="3200" i="1">
                <a:effectLst/>
              </a:rPr>
              <a:t> </a:t>
            </a:r>
            <a:endParaRPr lang="en-US" sz="3200" i="1"/>
          </a:p>
        </p:txBody>
      </p:sp>
      <p:sp>
        <p:nvSpPr>
          <p:cNvPr id="3" name="Subtitle 2"/>
          <p:cNvSpPr>
            <a:spLocks noGrp="1"/>
          </p:cNvSpPr>
          <p:nvPr>
            <p:ph type="subTitle" idx="1"/>
          </p:nvPr>
        </p:nvSpPr>
        <p:spPr>
          <a:xfrm>
            <a:off x="862585" y="4112970"/>
            <a:ext cx="7331972" cy="1752600"/>
          </a:xfrm>
        </p:spPr>
        <p:txBody>
          <a:bodyPr/>
          <a:lstStyle/>
          <a:p>
            <a:r>
              <a:rPr lang="en-US"/>
              <a:t>Beer Franken</a:t>
            </a:r>
          </a:p>
          <a:p>
            <a:r>
              <a:rPr lang="en-US"/>
              <a:t>Academic Medical Centre (AMC)</a:t>
            </a:r>
          </a:p>
          <a:p>
            <a:r>
              <a:rPr lang="en-US" i="1"/>
              <a:t>University of Amsterdam Medical Centre</a:t>
            </a:r>
          </a:p>
        </p:txBody>
      </p:sp>
    </p:spTree>
    <p:extLst>
      <p:ext uri="{BB962C8B-B14F-4D97-AF65-F5344CB8AC3E}">
        <p14:creationId xmlns:p14="http://schemas.microsoft.com/office/powerpoint/2010/main" val="32473723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2314" r="-12314"/>
          <a:stretch>
            <a:fillRect/>
          </a:stretch>
        </p:blipFill>
        <p:spPr>
          <a:xfrm>
            <a:off x="-835921" y="491238"/>
            <a:ext cx="10901346" cy="5995320"/>
          </a:xfrm>
        </p:spPr>
      </p:pic>
      <p:sp>
        <p:nvSpPr>
          <p:cNvPr id="2" name="Title 1"/>
          <p:cNvSpPr>
            <a:spLocks noGrp="1"/>
          </p:cNvSpPr>
          <p:nvPr>
            <p:ph type="title"/>
          </p:nvPr>
        </p:nvSpPr>
        <p:spPr/>
        <p:txBody>
          <a:bodyPr/>
          <a:lstStyle/>
          <a:p>
            <a:r>
              <a:rPr lang="en-US"/>
              <a:t>Structure</a:t>
            </a:r>
          </a:p>
        </p:txBody>
      </p:sp>
    </p:spTree>
    <p:extLst>
      <p:ext uri="{BB962C8B-B14F-4D97-AF65-F5344CB8AC3E}">
        <p14:creationId xmlns:p14="http://schemas.microsoft.com/office/powerpoint/2010/main" val="21143489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Preparation phase</a:t>
            </a:r>
          </a:p>
        </p:txBody>
      </p:sp>
      <p:sp>
        <p:nvSpPr>
          <p:cNvPr id="3" name="Content Placeholder 2"/>
          <p:cNvSpPr>
            <a:spLocks noGrp="1"/>
          </p:cNvSpPr>
          <p:nvPr>
            <p:ph idx="1"/>
          </p:nvPr>
        </p:nvSpPr>
        <p:spPr/>
        <p:txBody>
          <a:bodyPr/>
          <a:lstStyle/>
          <a:p>
            <a:r>
              <a:rPr lang="en-US"/>
              <a:t>The institution and its environment</a:t>
            </a:r>
          </a:p>
          <a:p>
            <a:r>
              <a:rPr lang="en-US"/>
              <a:t>Parties' needs and expectations</a:t>
            </a:r>
          </a:p>
          <a:p>
            <a:r>
              <a:rPr lang="en-US"/>
              <a:t>Scope</a:t>
            </a:r>
          </a:p>
          <a:p>
            <a:r>
              <a:rPr lang="en-US"/>
              <a:t>Establishment of a management </a:t>
            </a:r>
            <a:r>
              <a:rPr lang="en-US" i="1"/>
              <a:t>system</a:t>
            </a:r>
            <a:endParaRPr lang="en-US"/>
          </a:p>
          <a:p>
            <a:r>
              <a:rPr lang="en-US"/>
              <a:t>Leadership and engagement</a:t>
            </a:r>
          </a:p>
          <a:p>
            <a:r>
              <a:rPr lang="en-US"/>
              <a:t>Mgmt system institutionalized in policy docmt</a:t>
            </a:r>
          </a:p>
          <a:p>
            <a:r>
              <a:rPr lang="en-US"/>
              <a:t>Responsibilities (RACI) and powers</a:t>
            </a:r>
            <a:br>
              <a:rPr lang="en-US"/>
            </a:br>
            <a:r>
              <a:rPr lang="en-US" sz="2800" i="1"/>
              <a:t>(responsible, accountable, consulted, informed)</a:t>
            </a:r>
          </a:p>
          <a:p>
            <a:endParaRPr lang="en-US"/>
          </a:p>
        </p:txBody>
      </p:sp>
      <p:sp>
        <p:nvSpPr>
          <p:cNvPr id="4" name="TextBox 3"/>
          <p:cNvSpPr txBox="1"/>
          <p:nvPr/>
        </p:nvSpPr>
        <p:spPr>
          <a:xfrm>
            <a:off x="7069662" y="1841504"/>
            <a:ext cx="1765300" cy="584776"/>
          </a:xfrm>
          <a:prstGeom prst="rect">
            <a:avLst/>
          </a:prstGeom>
          <a:noFill/>
        </p:spPr>
        <p:txBody>
          <a:bodyPr wrap="square" rtlCol="0">
            <a:spAutoFit/>
          </a:bodyPr>
          <a:lstStyle/>
          <a:p>
            <a:r>
              <a:rPr lang="en-US" sz="3200"/>
              <a:t>risks</a:t>
            </a:r>
          </a:p>
        </p:txBody>
      </p:sp>
      <p:sp>
        <p:nvSpPr>
          <p:cNvPr id="5" name="Rectangle 4"/>
          <p:cNvSpPr/>
          <p:nvPr/>
        </p:nvSpPr>
        <p:spPr>
          <a:xfrm>
            <a:off x="6678091" y="1534597"/>
            <a:ext cx="1418167" cy="1107996"/>
          </a:xfrm>
          <a:prstGeom prst="rect">
            <a:avLst/>
          </a:prstGeom>
        </p:spPr>
        <p:txBody>
          <a:bodyPr wrap="square">
            <a:spAutoFit/>
          </a:bodyPr>
          <a:lstStyle/>
          <a:p>
            <a:r>
              <a:rPr lang="en-US" sz="6600"/>
              <a:t>}</a:t>
            </a:r>
          </a:p>
        </p:txBody>
      </p:sp>
      <p:cxnSp>
        <p:nvCxnSpPr>
          <p:cNvPr id="7" name="Straight Connector 6"/>
          <p:cNvCxnSpPr/>
          <p:nvPr/>
        </p:nvCxnSpPr>
        <p:spPr>
          <a:xfrm>
            <a:off x="920750" y="3365500"/>
            <a:ext cx="77660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019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40"/>
            <a:ext cx="8229600" cy="1143000"/>
          </a:xfrm>
        </p:spPr>
        <p:txBody>
          <a:bodyPr/>
          <a:lstStyle/>
          <a:p>
            <a:r>
              <a:rPr lang="en-US"/>
              <a:t>Risk-based?</a:t>
            </a:r>
          </a:p>
        </p:txBody>
      </p:sp>
      <p:pic>
        <p:nvPicPr>
          <p:cNvPr id="4" name="Content Placeholder 3"/>
          <p:cNvPicPr>
            <a:picLocks noGrp="1" noChangeAspect="1"/>
          </p:cNvPicPr>
          <p:nvPr>
            <p:ph idx="1"/>
          </p:nvPr>
        </p:nvPicPr>
        <p:blipFill>
          <a:blip r:embed="rId2"/>
          <a:srcRect l="-11652" r="-11652"/>
          <a:stretch>
            <a:fillRect/>
          </a:stretch>
        </p:blipFill>
        <p:spPr>
          <a:xfrm>
            <a:off x="-419241" y="1080580"/>
            <a:ext cx="10020631" cy="5510961"/>
          </a:xfrm>
        </p:spPr>
      </p:pic>
    </p:spTree>
    <p:extLst>
      <p:ext uri="{BB962C8B-B14F-4D97-AF65-F5344CB8AC3E}">
        <p14:creationId xmlns:p14="http://schemas.microsoft.com/office/powerpoint/2010/main" val="7795682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r>
              <a:rPr lang="en-US">
                <a:latin typeface="Calibri" charset="0"/>
                <a:cs typeface="+mj-cs"/>
              </a:rPr>
              <a:t>Risk-based (1)</a:t>
            </a:r>
            <a:endParaRPr lang="nl-NL">
              <a:latin typeface="Calibri" charset="0"/>
              <a:cs typeface="+mj-cs"/>
            </a:endParaRPr>
          </a:p>
        </p:txBody>
      </p:sp>
      <p:sp>
        <p:nvSpPr>
          <p:cNvPr id="3" name="Text Placeholder 2"/>
          <p:cNvSpPr>
            <a:spLocks noGrp="1"/>
          </p:cNvSpPr>
          <p:nvPr>
            <p:ph type="body" sz="half" idx="1"/>
          </p:nvPr>
        </p:nvSpPr>
        <p:spPr>
          <a:xfrm>
            <a:off x="457200" y="1412875"/>
            <a:ext cx="8218488" cy="531813"/>
          </a:xfrm>
        </p:spPr>
        <p:txBody>
          <a:bodyPr/>
          <a:lstStyle/>
          <a:p>
            <a:pPr marL="0" indent="0">
              <a:buFontTx/>
              <a:buNone/>
              <a:defRPr/>
            </a:pPr>
            <a:r>
              <a:rPr lang="en-GB" dirty="0" smtClean="0">
                <a:ea typeface="+mn-ea"/>
                <a:cs typeface="+mn-cs"/>
              </a:rPr>
              <a:t>Damage classes for organisation</a:t>
            </a:r>
          </a:p>
          <a:p>
            <a:pPr>
              <a:defRPr/>
            </a:pPr>
            <a:endParaRPr lang="nl-NL" dirty="0">
              <a:ea typeface="+mn-ea"/>
              <a:cs typeface="+mn-cs"/>
            </a:endParaRPr>
          </a:p>
        </p:txBody>
      </p:sp>
      <p:sp>
        <p:nvSpPr>
          <p:cNvPr id="41987" name="Slide Number Placeholder 3"/>
          <p:cNvSpPr>
            <a:spLocks noGrp="1"/>
          </p:cNvSpPr>
          <p:nvPr>
            <p:ph type="sldNum" sz="quarter" idx="12"/>
          </p:nvPr>
        </p:nvSpPr>
        <p:spPr>
          <a:noFill/>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fld id="{2AC44F3F-3C9C-014E-BC75-C872697766AC}" type="slidenum">
              <a:rPr lang="en-US" sz="1400"/>
              <a:pPr eaLnBrk="1" hangingPunct="1"/>
              <a:t>13</a:t>
            </a:fld>
            <a:endParaRPr lang="en-US" sz="1400"/>
          </a:p>
        </p:txBody>
      </p:sp>
      <p:graphicFrame>
        <p:nvGraphicFramePr>
          <p:cNvPr id="5" name="Group 65"/>
          <p:cNvGraphicFramePr>
            <a:graphicFrameLocks noGrp="1"/>
          </p:cNvGraphicFramePr>
          <p:nvPr/>
        </p:nvGraphicFramePr>
        <p:xfrm>
          <a:off x="539750" y="2133600"/>
          <a:ext cx="8424863" cy="3778251"/>
        </p:xfrm>
        <a:graphic>
          <a:graphicData uri="http://schemas.openxmlformats.org/drawingml/2006/table">
            <a:tbl>
              <a:tblPr/>
              <a:tblGrid>
                <a:gridCol w="1192213"/>
                <a:gridCol w="7232650"/>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rPr>
                        <a:t>very high</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rPr>
                        <a:t>Leads to bankruptcy, end of activities or comparable.</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rPr>
                        <a:t>high</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rPr>
                        <a:t>≥</a:t>
                      </a:r>
                      <a:r>
                        <a:rPr kumimoji="0" lang="en-GB" sz="2000" b="0" i="0" u="none" strike="noStrike" cap="none" normalizeH="0" baseline="0">
                          <a:ln>
                            <a:noFill/>
                          </a:ln>
                          <a:solidFill>
                            <a:schemeClr val="tx1"/>
                          </a:solidFill>
                          <a:effectLst/>
                          <a:latin typeface="Calibri" charset="0"/>
                          <a:ea typeface="ヒラギノ角ゴ Pro W3" charset="0"/>
                          <a:cs typeface="Arial" charset="0"/>
                        </a:rPr>
                        <a:t>€</a:t>
                      </a:r>
                      <a:r>
                        <a:rPr kumimoji="0" lang="en-GB" sz="2000" b="0" i="0" u="none" strike="noStrike" cap="none" normalizeH="0" baseline="0">
                          <a:ln>
                            <a:noFill/>
                          </a:ln>
                          <a:solidFill>
                            <a:schemeClr val="tx1"/>
                          </a:solidFill>
                          <a:effectLst/>
                          <a:latin typeface="Calibri" charset="0"/>
                          <a:ea typeface="ヒラギノ角ゴ Pro W3" charset="0"/>
                        </a:rPr>
                        <a:t> 10 million damages in one year; prohibits organisation to execute (part of) strategic plans; repair of reputation takes &gt; 3 years; damaging liability claim</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rPr>
                        <a:t>medium</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cs typeface="Arial" charset="0"/>
                        </a:rPr>
                        <a:t>€</a:t>
                      </a:r>
                      <a:r>
                        <a:rPr kumimoji="0" lang="en-GB" sz="2000" b="0" i="0" u="none" strike="noStrike" cap="none" normalizeH="0" baseline="0">
                          <a:ln>
                            <a:noFill/>
                          </a:ln>
                          <a:solidFill>
                            <a:schemeClr val="tx1"/>
                          </a:solidFill>
                          <a:effectLst/>
                          <a:latin typeface="Calibri" charset="0"/>
                          <a:ea typeface="ヒラギノ角ゴ Pro W3" charset="0"/>
                        </a:rPr>
                        <a:t> 5–10 million damages in one year; requires time and attention of the executive board; reputation repairs take 1–3 years</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rPr>
                        <a:t>low</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cs typeface="Arial" charset="0"/>
                        </a:rPr>
                        <a:t>€</a:t>
                      </a:r>
                      <a:r>
                        <a:rPr kumimoji="0" lang="en-GB" sz="2000" b="0" i="0" u="none" strike="noStrike" cap="none" normalizeH="0" baseline="0">
                          <a:ln>
                            <a:noFill/>
                          </a:ln>
                          <a:solidFill>
                            <a:schemeClr val="tx1"/>
                          </a:solidFill>
                          <a:effectLst/>
                          <a:latin typeface="Calibri" charset="0"/>
                          <a:ea typeface="ヒラギノ角ゴ Pro W3" charset="0"/>
                        </a:rPr>
                        <a:t> 1–5 million damages in one year; requires considerable management attention; reputation damaged in national media</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rPr>
                        <a:t>very low</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alibri" charset="0"/>
                          <a:ea typeface="ヒラギノ角ゴ Pro W3" charset="0"/>
                        </a:rPr>
                        <a:t>&lt;</a:t>
                      </a:r>
                      <a:r>
                        <a:rPr kumimoji="0" lang="en-GB" sz="2000" b="0" i="0" u="none" strike="noStrike" cap="none" normalizeH="0" baseline="0">
                          <a:ln>
                            <a:noFill/>
                          </a:ln>
                          <a:solidFill>
                            <a:schemeClr val="tx1"/>
                          </a:solidFill>
                          <a:effectLst/>
                          <a:latin typeface="Calibri" charset="0"/>
                          <a:ea typeface="ヒラギノ角ゴ Pro W3" charset="0"/>
                          <a:cs typeface="Arial" charset="0"/>
                        </a:rPr>
                        <a:t>€</a:t>
                      </a:r>
                      <a:r>
                        <a:rPr kumimoji="0" lang="en-GB" sz="2000" b="0" i="0" u="none" strike="noStrike" cap="none" normalizeH="0" baseline="0">
                          <a:ln>
                            <a:noFill/>
                          </a:ln>
                          <a:solidFill>
                            <a:schemeClr val="tx1"/>
                          </a:solidFill>
                          <a:effectLst/>
                          <a:latin typeface="Calibri" charset="0"/>
                          <a:ea typeface="ヒラギノ角ゴ Pro W3" charset="0"/>
                        </a:rPr>
                        <a:t> 1 million damages in one year; requires some management attention; some negative publicity</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852146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a:latin typeface="Calibri" charset="0"/>
                <a:cs typeface="+mj-cs"/>
              </a:rPr>
              <a:t>Risk-based</a:t>
            </a:r>
            <a:r>
              <a:rPr lang="nl-NL">
                <a:latin typeface="Calibri" charset="0"/>
                <a:cs typeface="+mj-cs"/>
              </a:rPr>
              <a:t> (2)</a:t>
            </a:r>
          </a:p>
        </p:txBody>
      </p:sp>
      <p:sp>
        <p:nvSpPr>
          <p:cNvPr id="3" name="Text Placeholder 2"/>
          <p:cNvSpPr>
            <a:spLocks noGrp="1"/>
          </p:cNvSpPr>
          <p:nvPr>
            <p:ph type="body" sz="half" idx="1"/>
          </p:nvPr>
        </p:nvSpPr>
        <p:spPr>
          <a:xfrm>
            <a:off x="395288" y="1341438"/>
            <a:ext cx="8220075" cy="531812"/>
          </a:xfrm>
        </p:spPr>
        <p:txBody>
          <a:bodyPr/>
          <a:lstStyle/>
          <a:p>
            <a:pPr marL="0" indent="0">
              <a:buFontTx/>
              <a:buNone/>
              <a:defRPr/>
            </a:pPr>
            <a:r>
              <a:rPr lang="en-GB" dirty="0" smtClean="0">
                <a:ea typeface="+mn-ea"/>
                <a:cs typeface="+mn-cs"/>
              </a:rPr>
              <a:t>Damage classes for individuals</a:t>
            </a:r>
          </a:p>
          <a:p>
            <a:pPr>
              <a:defRPr/>
            </a:pPr>
            <a:endParaRPr lang="nl-NL" dirty="0">
              <a:ea typeface="+mn-ea"/>
              <a:cs typeface="+mn-cs"/>
            </a:endParaRPr>
          </a:p>
        </p:txBody>
      </p:sp>
      <p:sp>
        <p:nvSpPr>
          <p:cNvPr id="40963" name="Slide Number Placeholder 3"/>
          <p:cNvSpPr>
            <a:spLocks noGrp="1"/>
          </p:cNvSpPr>
          <p:nvPr>
            <p:ph type="sldNum" sz="quarter" idx="12"/>
          </p:nvPr>
        </p:nvSpPr>
        <p:spPr>
          <a:noFill/>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fld id="{7E2EC554-3301-8142-AA80-CF42BE62F0B7}" type="slidenum">
              <a:rPr lang="en-US" sz="1400"/>
              <a:pPr eaLnBrk="1" hangingPunct="1"/>
              <a:t>14</a:t>
            </a:fld>
            <a:endParaRPr lang="en-US" sz="1400"/>
          </a:p>
        </p:txBody>
      </p:sp>
      <p:graphicFrame>
        <p:nvGraphicFramePr>
          <p:cNvPr id="5" name="Group 180"/>
          <p:cNvGraphicFramePr>
            <a:graphicFrameLocks/>
          </p:cNvGraphicFramePr>
          <p:nvPr>
            <p:extLst>
              <p:ext uri="{D42A27DB-BD31-4B8C-83A1-F6EECF244321}">
                <p14:modId xmlns:p14="http://schemas.microsoft.com/office/powerpoint/2010/main" val="940701454"/>
              </p:ext>
            </p:extLst>
          </p:nvPr>
        </p:nvGraphicFramePr>
        <p:xfrm>
          <a:off x="468313" y="2060575"/>
          <a:ext cx="7848600" cy="4184648"/>
        </p:xfrm>
        <a:graphic>
          <a:graphicData uri="http://schemas.openxmlformats.org/drawingml/2006/table">
            <a:tbl>
              <a:tblPr/>
              <a:tblGrid>
                <a:gridCol w="1558925"/>
                <a:gridCol w="492125"/>
                <a:gridCol w="5797550"/>
              </a:tblGrid>
              <a:tr h="6456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catastrophic</a:t>
                      </a:r>
                    </a:p>
                  </a:txBody>
                  <a:tcPr marL="36000" marR="36000" marT="18002" marB="1800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a:ln>
                            <a:noFill/>
                          </a:ln>
                          <a:solidFill>
                            <a:schemeClr val="tx1"/>
                          </a:solidFill>
                          <a:effectLst/>
                          <a:latin typeface="+mn-lt"/>
                          <a:ea typeface="+mn-ea"/>
                          <a:cs typeface="+mn-cs"/>
                        </a:rPr>
                        <a:t>&gt;</a:t>
                      </a:r>
                      <a:r>
                        <a:rPr kumimoji="0" lang="en-GB" sz="2000" b="0" i="0" u="none" strike="noStrike" cap="none" normalizeH="0" baseline="0" smtClean="0">
                          <a:ln>
                            <a:noFill/>
                          </a:ln>
                          <a:solidFill>
                            <a:schemeClr val="tx1"/>
                          </a:solidFill>
                          <a:effectLst/>
                          <a:latin typeface="+mn-lt"/>
                        </a:rPr>
                        <a:t>1</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death; life changing disability; </a:t>
                      </a:r>
                      <a:br>
                        <a:rPr kumimoji="0" lang="en-GB" sz="2000" b="0" i="0" u="none" strike="noStrike" cap="none" normalizeH="0" baseline="0" dirty="0" smtClean="0">
                          <a:ln>
                            <a:noFill/>
                          </a:ln>
                          <a:solidFill>
                            <a:schemeClr val="tx1"/>
                          </a:solidFill>
                          <a:effectLst/>
                          <a:latin typeface="+mn-lt"/>
                        </a:rPr>
                      </a:br>
                      <a:r>
                        <a:rPr kumimoji="0" lang="en-GB" sz="2000" b="0" i="0" u="none" strike="noStrike" cap="none" normalizeH="0" baseline="0" dirty="0" smtClean="0">
                          <a:ln>
                            <a:noFill/>
                          </a:ln>
                          <a:solidFill>
                            <a:schemeClr val="tx1"/>
                          </a:solidFill>
                          <a:effectLst/>
                          <a:latin typeface="+mn-lt"/>
                        </a:rPr>
                        <a:t>serious trauma with slow recovery expectation</a:t>
                      </a:r>
                    </a:p>
                  </a:txBody>
                  <a:tcPr marL="36000" marR="36000" marT="18002" marB="1800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fatal</a:t>
                      </a:r>
                    </a:p>
                  </a:txBody>
                  <a:tcPr marL="36000" marR="36000" marT="18002" marB="18002"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1</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ditto</a:t>
                      </a:r>
                    </a:p>
                  </a:txBody>
                  <a:tcPr marL="36000" marR="36000" marT="18002" marB="1800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6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mn-lt"/>
                      </a:endParaRPr>
                    </a:p>
                  </a:txBody>
                  <a:tcPr marL="36000" marR="36000" marT="18002" marB="18002"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&gt;1</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serious trauma with medium recovery expectation; serious psychological trauma</a:t>
                      </a:r>
                    </a:p>
                  </a:txBody>
                  <a:tcPr marL="36000" marR="36000" marT="18002" marB="1800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very serious</a:t>
                      </a:r>
                    </a:p>
                  </a:txBody>
                  <a:tcPr marL="36000" marR="36000" marT="18002" marB="18002"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1</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ditto</a:t>
                      </a:r>
                    </a:p>
                  </a:txBody>
                  <a:tcPr marL="36000" marR="36000" marT="18002" marB="1800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6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mn-lt"/>
                      </a:endParaRPr>
                    </a:p>
                  </a:txBody>
                  <a:tcPr marL="36000" marR="36000" marT="18002" marB="18002"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&gt;1</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trauma with medium recovery expectation; considerable psychological trauma</a:t>
                      </a:r>
                    </a:p>
                  </a:txBody>
                  <a:tcPr marL="36000" marR="36000" marT="18002" marB="1800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serious</a:t>
                      </a:r>
                    </a:p>
                  </a:txBody>
                  <a:tcPr marL="36000" marR="36000" marT="18002" marB="18002"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1</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ditto</a:t>
                      </a:r>
                    </a:p>
                  </a:txBody>
                  <a:tcPr marL="36000" marR="36000" marT="18002" marB="1800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6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mn-lt"/>
                      </a:endParaRPr>
                    </a:p>
                  </a:txBody>
                  <a:tcPr marL="36000" marR="36000" marT="18002" marB="18002"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&gt;1</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trauma with fast recovery expectation; </a:t>
                      </a:r>
                      <a:br>
                        <a:rPr kumimoji="0" lang="en-GB" sz="2000" b="0" i="0" u="none" strike="noStrike" cap="none" normalizeH="0" baseline="0" dirty="0" smtClean="0">
                          <a:ln>
                            <a:noFill/>
                          </a:ln>
                          <a:solidFill>
                            <a:schemeClr val="tx1"/>
                          </a:solidFill>
                          <a:effectLst/>
                          <a:latin typeface="+mn-lt"/>
                        </a:rPr>
                      </a:br>
                      <a:r>
                        <a:rPr kumimoji="0" lang="en-GB" sz="2000" b="0" i="0" u="none" strike="noStrike" cap="none" normalizeH="0" baseline="0" dirty="0" smtClean="0">
                          <a:ln>
                            <a:noFill/>
                          </a:ln>
                          <a:solidFill>
                            <a:schemeClr val="tx1"/>
                          </a:solidFill>
                          <a:effectLst/>
                          <a:latin typeface="+mn-lt"/>
                        </a:rPr>
                        <a:t>psychological discomfort</a:t>
                      </a:r>
                    </a:p>
                  </a:txBody>
                  <a:tcPr marL="36000" marR="36000" marT="18002" marB="1800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nuisance</a:t>
                      </a:r>
                    </a:p>
                  </a:txBody>
                  <a:tcPr marL="36000" marR="36000" marT="18002" marB="1800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1</a:t>
                      </a:r>
                    </a:p>
                  </a:txBody>
                  <a:tcPr marL="36000" marR="36000" marT="18002" marB="180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ditto</a:t>
                      </a:r>
                    </a:p>
                  </a:txBody>
                  <a:tcPr marL="36000" marR="36000" marT="18002" marB="1800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899316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defRPr/>
            </a:pPr>
            <a:r>
              <a:rPr lang="en-US">
                <a:latin typeface="Calibri" charset="0"/>
                <a:cs typeface="+mj-cs"/>
              </a:rPr>
              <a:t>Risk-based </a:t>
            </a:r>
            <a:r>
              <a:rPr lang="nl-NL">
                <a:latin typeface="Calibri" charset="0"/>
                <a:cs typeface="+mj-cs"/>
              </a:rPr>
              <a:t>(3)</a:t>
            </a:r>
          </a:p>
        </p:txBody>
      </p:sp>
      <p:sp>
        <p:nvSpPr>
          <p:cNvPr id="3" name="Text Placeholder 2"/>
          <p:cNvSpPr>
            <a:spLocks noGrp="1"/>
          </p:cNvSpPr>
          <p:nvPr>
            <p:ph type="body" sz="half" idx="1"/>
          </p:nvPr>
        </p:nvSpPr>
        <p:spPr>
          <a:xfrm>
            <a:off x="457200" y="1600200"/>
            <a:ext cx="8218488" cy="533400"/>
          </a:xfrm>
        </p:spPr>
        <p:txBody>
          <a:bodyPr/>
          <a:lstStyle/>
          <a:p>
            <a:pPr marL="0" indent="0">
              <a:buFontTx/>
              <a:buNone/>
              <a:defRPr/>
            </a:pPr>
            <a:r>
              <a:rPr lang="en-GB" dirty="0" smtClean="0">
                <a:ea typeface="+mn-ea"/>
                <a:cs typeface="+mn-cs"/>
              </a:rPr>
              <a:t>Chance classes</a:t>
            </a:r>
          </a:p>
          <a:p>
            <a:pPr>
              <a:defRPr/>
            </a:pPr>
            <a:endParaRPr lang="nl-NL" dirty="0">
              <a:ea typeface="+mn-ea"/>
              <a:cs typeface="+mn-cs"/>
            </a:endParaRPr>
          </a:p>
        </p:txBody>
      </p:sp>
      <p:sp>
        <p:nvSpPr>
          <p:cNvPr id="44035" name="Slide Number Placeholder 3"/>
          <p:cNvSpPr>
            <a:spLocks noGrp="1"/>
          </p:cNvSpPr>
          <p:nvPr>
            <p:ph type="sldNum" sz="quarter" idx="12"/>
          </p:nvPr>
        </p:nvSpPr>
        <p:spPr>
          <a:noFill/>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fld id="{8255B301-EE7A-0A49-8F6C-2561CB359110}" type="slidenum">
              <a:rPr lang="en-US" sz="1400"/>
              <a:pPr eaLnBrk="1" hangingPunct="1"/>
              <a:t>15</a:t>
            </a:fld>
            <a:endParaRPr lang="en-US" sz="1400"/>
          </a:p>
        </p:txBody>
      </p:sp>
      <p:graphicFrame>
        <p:nvGraphicFramePr>
          <p:cNvPr id="5" name="Group 58"/>
          <p:cNvGraphicFramePr>
            <a:graphicFrameLocks/>
          </p:cNvGraphicFramePr>
          <p:nvPr/>
        </p:nvGraphicFramePr>
        <p:xfrm>
          <a:off x="611188" y="2460625"/>
          <a:ext cx="8075612" cy="3921125"/>
        </p:xfrm>
        <a:graphic>
          <a:graphicData uri="http://schemas.openxmlformats.org/drawingml/2006/table">
            <a:tbl>
              <a:tblPr/>
              <a:tblGrid>
                <a:gridCol w="1225550"/>
                <a:gridCol w="6850062"/>
              </a:tblGrid>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very small</a:t>
                      </a:r>
                    </a:p>
                  </a:txBody>
                  <a:tcPr marL="36000" marR="36000" marT="18000" marB="1800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0,5% within a year | once in 200 years</a:t>
                      </a:r>
                    </a:p>
                  </a:txBody>
                  <a:tcPr marL="36000" marR="36000" marT="18000" marB="18000" horzOverflow="overflow">
                    <a:lnL>
                      <a:noFill/>
                    </a:lnL>
                    <a:lnR cap="flat">
                      <a:noFill/>
                    </a:lnR>
                    <a:lnT cap="flat">
                      <a:noFill/>
                    </a:lnT>
                    <a:lnB>
                      <a:noFill/>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small</a:t>
                      </a:r>
                    </a:p>
                  </a:txBody>
                  <a:tcPr marL="36000" marR="36000" marT="18000" marB="180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5% within a year | once in 20 years</a:t>
                      </a:r>
                    </a:p>
                  </a:txBody>
                  <a:tcPr marL="36000" marR="36000" marT="18000" marB="18000" horzOverflow="overflow">
                    <a:lnL>
                      <a:noFill/>
                    </a:lnL>
                    <a:lnR cap="flat">
                      <a:noFill/>
                    </a:lnR>
                    <a:lnT>
                      <a:noFill/>
                    </a:lnT>
                    <a:lnB>
                      <a:noFill/>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medium</a:t>
                      </a:r>
                    </a:p>
                  </a:txBody>
                  <a:tcPr marL="36000" marR="36000" marT="18000" marB="180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10% within a year | once in 10 years | twice in 20 years</a:t>
                      </a:r>
                    </a:p>
                  </a:txBody>
                  <a:tcPr marL="36000" marR="36000" marT="18000" marB="18000" horzOverflow="overflow">
                    <a:lnL>
                      <a:noFill/>
                    </a:lnL>
                    <a:lnR cap="flat">
                      <a:noFill/>
                    </a:lnR>
                    <a:lnT>
                      <a:noFill/>
                    </a:lnT>
                    <a:lnB>
                      <a:noFill/>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large</a:t>
                      </a:r>
                    </a:p>
                  </a:txBody>
                  <a:tcPr marL="36000" marR="36000" marT="18000" marB="180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20% within a year | once in 5 years | 4 time in 20 years</a:t>
                      </a:r>
                    </a:p>
                  </a:txBody>
                  <a:tcPr marL="36000" marR="36000" marT="18000" marB="18000" horzOverflow="overflow">
                    <a:lnL>
                      <a:noFill/>
                    </a:lnL>
                    <a:lnR cap="flat">
                      <a:noFill/>
                    </a:lnR>
                    <a:lnT>
                      <a:noFill/>
                    </a:lnT>
                    <a:lnB>
                      <a:noFill/>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very large</a:t>
                      </a:r>
                    </a:p>
                  </a:txBody>
                  <a:tcPr marL="36000" marR="36000" marT="18000" marB="1800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50% within a year | once in 2 years | 10 times in 20 years</a:t>
                      </a:r>
                    </a:p>
                  </a:txBody>
                  <a:tcPr marL="36000" marR="36000" marT="18000" marB="18000"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0564945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defRPr/>
            </a:pPr>
            <a:r>
              <a:rPr lang="en-US">
                <a:latin typeface="Calibri" charset="0"/>
                <a:cs typeface="+mj-cs"/>
              </a:rPr>
              <a:t>Risk-based</a:t>
            </a:r>
            <a:r>
              <a:rPr lang="nl-NL">
                <a:latin typeface="Calibri" charset="0"/>
                <a:cs typeface="+mj-cs"/>
              </a:rPr>
              <a:t> (5)</a:t>
            </a:r>
          </a:p>
        </p:txBody>
      </p:sp>
      <p:sp>
        <p:nvSpPr>
          <p:cNvPr id="3" name="Text Placeholder 2"/>
          <p:cNvSpPr>
            <a:spLocks noGrp="1"/>
          </p:cNvSpPr>
          <p:nvPr>
            <p:ph type="body" sz="half" idx="1"/>
          </p:nvPr>
        </p:nvSpPr>
        <p:spPr>
          <a:xfrm>
            <a:off x="457200" y="1600200"/>
            <a:ext cx="8218488" cy="604838"/>
          </a:xfrm>
        </p:spPr>
        <p:txBody>
          <a:bodyPr/>
          <a:lstStyle/>
          <a:p>
            <a:pPr marL="0" indent="0">
              <a:buFontTx/>
              <a:buNone/>
              <a:defRPr/>
            </a:pPr>
            <a:r>
              <a:rPr lang="en-GB" dirty="0" smtClean="0">
                <a:ea typeface="+mn-ea"/>
                <a:cs typeface="+mn-cs"/>
              </a:rPr>
              <a:t>Risk classes</a:t>
            </a:r>
          </a:p>
          <a:p>
            <a:pPr>
              <a:defRPr/>
            </a:pPr>
            <a:endParaRPr lang="nl-NL" dirty="0">
              <a:ea typeface="+mn-ea"/>
              <a:cs typeface="+mn-cs"/>
            </a:endParaRPr>
          </a:p>
        </p:txBody>
      </p:sp>
      <p:sp>
        <p:nvSpPr>
          <p:cNvPr id="45059" name="Slide Number Placeholder 3"/>
          <p:cNvSpPr>
            <a:spLocks noGrp="1"/>
          </p:cNvSpPr>
          <p:nvPr>
            <p:ph type="sldNum" sz="quarter" idx="12"/>
          </p:nvPr>
        </p:nvSpPr>
        <p:spPr>
          <a:noFill/>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fld id="{87EF9965-7F4A-014F-954B-FCE8799D9134}" type="slidenum">
              <a:rPr lang="en-US" sz="1400"/>
              <a:pPr eaLnBrk="1" hangingPunct="1"/>
              <a:t>16</a:t>
            </a:fld>
            <a:endParaRPr lang="en-US" sz="1400"/>
          </a:p>
        </p:txBody>
      </p:sp>
      <p:graphicFrame>
        <p:nvGraphicFramePr>
          <p:cNvPr id="5" name="Group 151"/>
          <p:cNvGraphicFramePr>
            <a:graphicFrameLocks/>
          </p:cNvGraphicFramePr>
          <p:nvPr/>
        </p:nvGraphicFramePr>
        <p:xfrm>
          <a:off x="611188" y="2276475"/>
          <a:ext cx="8075612" cy="3914776"/>
        </p:xfrm>
        <a:graphic>
          <a:graphicData uri="http://schemas.openxmlformats.org/drawingml/2006/table">
            <a:tbl>
              <a:tblPr/>
              <a:tblGrid>
                <a:gridCol w="1873250"/>
                <a:gridCol w="1208087"/>
                <a:gridCol w="1192213"/>
                <a:gridCol w="1271587"/>
                <a:gridCol w="1263650"/>
                <a:gridCol w="1266825"/>
              </a:tblGrid>
              <a:tr h="70655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chance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damage class</a:t>
                      </a:r>
                    </a:p>
                  </a:txBody>
                  <a:tcPr marL="36000" marR="36000" marT="17999" marB="17999"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very small</a:t>
                      </a:r>
                    </a:p>
                  </a:txBody>
                  <a:tcPr marL="36000" marR="36000" marT="17999" marB="17999"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small</a:t>
                      </a:r>
                    </a:p>
                  </a:txBody>
                  <a:tcPr marL="36000" marR="36000" marT="17999" marB="17999"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medium</a:t>
                      </a:r>
                    </a:p>
                  </a:txBody>
                  <a:tcPr marL="36000" marR="36000" marT="17999" marB="17999"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large</a:t>
                      </a:r>
                    </a:p>
                  </a:txBody>
                  <a:tcPr marL="36000" marR="36000" marT="17999" marB="17999"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very large</a:t>
                      </a:r>
                    </a:p>
                  </a:txBody>
                  <a:tcPr marL="36000" marR="36000" marT="17999" marB="17999" anchor="ctr" horzOverflow="overflow">
                    <a:lnL>
                      <a:noFill/>
                    </a:lnL>
                    <a:lnR cap="flat">
                      <a:noFill/>
                    </a:lnR>
                    <a:lnT cap="flat">
                      <a:noFill/>
                    </a:lnT>
                    <a:lnB>
                      <a:noFill/>
                    </a:lnB>
                    <a:lnTlToBr>
                      <a:noFill/>
                    </a:lnTlToBr>
                    <a:lnBlToTr>
                      <a:noFill/>
                    </a:lnBlToTr>
                    <a:noFill/>
                  </a:tcPr>
                </a:tc>
              </a:tr>
              <a:tr h="641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5</a:t>
                      </a:r>
                    </a:p>
                  </a:txBody>
                  <a:tcPr marL="36000" marR="36000" marT="17999" marB="17999"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high</a:t>
                      </a:r>
                    </a:p>
                  </a:txBody>
                  <a:tcPr marL="36000" marR="36000" marT="17999" marB="17999" anchor="ctr" horzOverflow="overflow">
                    <a:lnL>
                      <a:noFill/>
                    </a:lnL>
                    <a:lnR>
                      <a:noFill/>
                    </a:lnR>
                    <a:lnT>
                      <a:noFill/>
                    </a:lnT>
                    <a:lnB>
                      <a:noFill/>
                    </a:lnB>
                    <a:lnTlToBr>
                      <a:noFill/>
                    </a:lnTlToBr>
                    <a:lnBlToTr>
                      <a:noFill/>
                    </a:lnBlToTr>
                    <a:solidFill>
                      <a:srgbClr val="C58F0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high</a:t>
                      </a:r>
                    </a:p>
                  </a:txBody>
                  <a:tcPr marL="36000" marR="36000" marT="17999" marB="17999" anchor="ctr" horzOverflow="overflow">
                    <a:lnL>
                      <a:noFill/>
                    </a:lnL>
                    <a:lnR>
                      <a:noFill/>
                    </a:lnR>
                    <a:lnT>
                      <a:noFill/>
                    </a:lnT>
                    <a:lnB>
                      <a:noFill/>
                    </a:lnB>
                    <a:lnTlToBr>
                      <a:noFill/>
                    </a:lnTlToBr>
                    <a:lnBlToTr>
                      <a:noFill/>
                    </a:lnBlToTr>
                    <a:solidFill>
                      <a:srgbClr val="C58F0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high</a:t>
                      </a:r>
                    </a:p>
                  </a:txBody>
                  <a:tcPr marL="36000" marR="36000" marT="17999" marB="17999" anchor="ctr" horzOverflow="overflow">
                    <a:lnL>
                      <a:noFill/>
                    </a:lnL>
                    <a:lnR>
                      <a:noFill/>
                    </a:lnR>
                    <a:lnT>
                      <a:noFill/>
                    </a:lnT>
                    <a:lnB>
                      <a:noFill/>
                    </a:lnB>
                    <a:lnTlToBr>
                      <a:noFill/>
                    </a:lnTlToBr>
                    <a:lnBlToTr>
                      <a:noFill/>
                    </a:lnBlToTr>
                    <a:solidFill>
                      <a:srgbClr val="C58F0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mn-lt"/>
                        </a:rPr>
                        <a:t>very high</a:t>
                      </a:r>
                    </a:p>
                  </a:txBody>
                  <a:tcPr marL="36000" marR="36000" marT="17999" marB="17999"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mn-lt"/>
                        </a:rPr>
                        <a:t>very high</a:t>
                      </a:r>
                    </a:p>
                  </a:txBody>
                  <a:tcPr marL="36000" marR="36000" marT="17999" marB="17999" anchor="ctr" horzOverflow="overflow">
                    <a:lnL>
                      <a:noFill/>
                    </a:lnL>
                    <a:lnR cap="flat">
                      <a:noFill/>
                    </a:lnR>
                    <a:lnT>
                      <a:noFill/>
                    </a:lnT>
                    <a:lnB>
                      <a:noFill/>
                    </a:lnB>
                    <a:lnTlToBr>
                      <a:noFill/>
                    </a:lnTlToBr>
                    <a:lnBlToTr>
                      <a:noFill/>
                    </a:lnBlToTr>
                    <a:solidFill>
                      <a:srgbClr val="FF0000"/>
                    </a:solidFill>
                  </a:tcPr>
                </a:tc>
              </a:tr>
              <a:tr h="6429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4</a:t>
                      </a:r>
                    </a:p>
                  </a:txBody>
                  <a:tcPr marL="36000" marR="36000" marT="17999" marB="17999"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medium</a:t>
                      </a:r>
                    </a:p>
                  </a:txBody>
                  <a:tcPr marL="36000" marR="36000" marT="17999" marB="17999" anchor="ctr" horzOverflow="overflow">
                    <a:lnL>
                      <a:noFill/>
                    </a:lnL>
                    <a:lnR>
                      <a:noFill/>
                    </a:lnR>
                    <a:lnT>
                      <a:noFill/>
                    </a:lnT>
                    <a:lnB>
                      <a:noFill/>
                    </a:lnB>
                    <a:lnTlToBr>
                      <a:noFill/>
                    </a:lnTlToBr>
                    <a:lnBlToTr>
                      <a:noFill/>
                    </a:lnBlToTr>
                    <a:solidFill>
                      <a:srgbClr val="D0F70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high</a:t>
                      </a:r>
                    </a:p>
                  </a:txBody>
                  <a:tcPr marL="36000" marR="36000" marT="17999" marB="17999" anchor="ctr" horzOverflow="overflow">
                    <a:lnL>
                      <a:noFill/>
                    </a:lnL>
                    <a:lnR>
                      <a:noFill/>
                    </a:lnR>
                    <a:lnT>
                      <a:noFill/>
                    </a:lnT>
                    <a:lnB>
                      <a:noFill/>
                    </a:lnB>
                    <a:lnTlToBr>
                      <a:noFill/>
                    </a:lnTlToBr>
                    <a:lnBlToTr>
                      <a:noFill/>
                    </a:lnBlToTr>
                    <a:solidFill>
                      <a:srgbClr val="C58F0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high</a:t>
                      </a:r>
                    </a:p>
                  </a:txBody>
                  <a:tcPr marL="36000" marR="36000" marT="17999" marB="17999" anchor="ctr" horzOverflow="overflow">
                    <a:lnL>
                      <a:noFill/>
                    </a:lnL>
                    <a:lnR>
                      <a:noFill/>
                    </a:lnR>
                    <a:lnT>
                      <a:noFill/>
                    </a:lnT>
                    <a:lnB>
                      <a:noFill/>
                    </a:lnB>
                    <a:lnTlToBr>
                      <a:noFill/>
                    </a:lnTlToBr>
                    <a:lnBlToTr>
                      <a:noFill/>
                    </a:lnBlToTr>
                    <a:solidFill>
                      <a:srgbClr val="C58F0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high</a:t>
                      </a:r>
                    </a:p>
                  </a:txBody>
                  <a:tcPr marL="36000" marR="36000" marT="17999" marB="17999" anchor="ctr" horzOverflow="overflow">
                    <a:lnL>
                      <a:noFill/>
                    </a:lnL>
                    <a:lnR>
                      <a:noFill/>
                    </a:lnR>
                    <a:lnT>
                      <a:noFill/>
                    </a:lnT>
                    <a:lnB>
                      <a:noFill/>
                    </a:lnB>
                    <a:lnTlToBr>
                      <a:noFill/>
                    </a:lnTlToBr>
                    <a:lnBlToTr>
                      <a:noFill/>
                    </a:lnBlToTr>
                    <a:solidFill>
                      <a:srgbClr val="C58F0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mn-lt"/>
                        </a:rPr>
                        <a:t>very high</a:t>
                      </a:r>
                    </a:p>
                  </a:txBody>
                  <a:tcPr marL="36000" marR="36000" marT="17999" marB="17999" anchor="ctr" horzOverflow="overflow">
                    <a:lnL>
                      <a:noFill/>
                    </a:lnL>
                    <a:lnR cap="flat">
                      <a:noFill/>
                    </a:lnR>
                    <a:lnT>
                      <a:noFill/>
                    </a:lnT>
                    <a:lnB>
                      <a:noFill/>
                    </a:lnB>
                    <a:lnTlToBr>
                      <a:noFill/>
                    </a:lnTlToBr>
                    <a:lnBlToTr>
                      <a:noFill/>
                    </a:lnBlToTr>
                    <a:solidFill>
                      <a:srgbClr val="FF0000"/>
                    </a:solidFill>
                  </a:tcPr>
                </a:tc>
              </a:tr>
              <a:tr h="641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3</a:t>
                      </a:r>
                    </a:p>
                  </a:txBody>
                  <a:tcPr marL="36000" marR="36000" marT="17999" marB="17999"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medium</a:t>
                      </a:r>
                    </a:p>
                  </a:txBody>
                  <a:tcPr marL="36000" marR="36000" marT="17999" marB="17999" anchor="ctr" horzOverflow="overflow">
                    <a:lnL>
                      <a:noFill/>
                    </a:lnL>
                    <a:lnR>
                      <a:noFill/>
                    </a:lnR>
                    <a:lnT>
                      <a:noFill/>
                    </a:lnT>
                    <a:lnB>
                      <a:noFill/>
                    </a:lnB>
                    <a:lnTlToBr>
                      <a:noFill/>
                    </a:lnTlToBr>
                    <a:lnBlToTr>
                      <a:noFill/>
                    </a:lnBlToTr>
                    <a:solidFill>
                      <a:srgbClr val="D0F70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medium</a:t>
                      </a:r>
                    </a:p>
                  </a:txBody>
                  <a:tcPr marL="36000" marR="36000" marT="17999" marB="17999" anchor="ctr" horzOverflow="overflow">
                    <a:lnL>
                      <a:noFill/>
                    </a:lnL>
                    <a:lnR>
                      <a:noFill/>
                    </a:lnR>
                    <a:lnT>
                      <a:noFill/>
                    </a:lnT>
                    <a:lnB>
                      <a:noFill/>
                    </a:lnB>
                    <a:lnTlToBr>
                      <a:noFill/>
                    </a:lnTlToBr>
                    <a:lnBlToTr>
                      <a:noFill/>
                    </a:lnBlToTr>
                    <a:solidFill>
                      <a:srgbClr val="D0F70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high</a:t>
                      </a:r>
                    </a:p>
                  </a:txBody>
                  <a:tcPr marL="36000" marR="36000" marT="17999" marB="17999" anchor="ctr" horzOverflow="overflow">
                    <a:lnL>
                      <a:noFill/>
                    </a:lnL>
                    <a:lnR>
                      <a:noFill/>
                    </a:lnR>
                    <a:lnT>
                      <a:noFill/>
                    </a:lnT>
                    <a:lnB>
                      <a:noFill/>
                    </a:lnB>
                    <a:lnTlToBr>
                      <a:noFill/>
                    </a:lnTlToBr>
                    <a:lnBlToTr>
                      <a:noFill/>
                    </a:lnBlToTr>
                    <a:solidFill>
                      <a:srgbClr val="C58F0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high</a:t>
                      </a:r>
                    </a:p>
                  </a:txBody>
                  <a:tcPr marL="36000" marR="36000" marT="17999" marB="17999" anchor="ctr" horzOverflow="overflow">
                    <a:lnL>
                      <a:noFill/>
                    </a:lnL>
                    <a:lnR>
                      <a:noFill/>
                    </a:lnR>
                    <a:lnT>
                      <a:noFill/>
                    </a:lnT>
                    <a:lnB>
                      <a:noFill/>
                    </a:lnB>
                    <a:lnTlToBr>
                      <a:noFill/>
                    </a:lnTlToBr>
                    <a:lnBlToTr>
                      <a:noFill/>
                    </a:lnBlToTr>
                    <a:solidFill>
                      <a:srgbClr val="C58F0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high</a:t>
                      </a:r>
                    </a:p>
                  </a:txBody>
                  <a:tcPr marL="36000" marR="36000" marT="17999" marB="17999" anchor="ctr" horzOverflow="overflow">
                    <a:lnL>
                      <a:noFill/>
                    </a:lnL>
                    <a:lnR cap="flat">
                      <a:noFill/>
                    </a:lnR>
                    <a:lnT>
                      <a:noFill/>
                    </a:lnT>
                    <a:lnB>
                      <a:noFill/>
                    </a:lnB>
                    <a:lnTlToBr>
                      <a:noFill/>
                    </a:lnTlToBr>
                    <a:lnBlToTr>
                      <a:noFill/>
                    </a:lnBlToTr>
                    <a:solidFill>
                      <a:srgbClr val="C58F07"/>
                    </a:solidFill>
                  </a:tcPr>
                </a:tc>
              </a:tr>
              <a:tr h="641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2</a:t>
                      </a:r>
                    </a:p>
                  </a:txBody>
                  <a:tcPr marL="36000" marR="36000" marT="17999" marB="17999"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low</a:t>
                      </a:r>
                    </a:p>
                  </a:txBody>
                  <a:tcPr marL="36000" marR="36000" marT="17999" marB="17999" anchor="ctr" horzOverflow="overflow">
                    <a:lnL>
                      <a:noFill/>
                    </a:lnL>
                    <a:lnR>
                      <a:noFill/>
                    </a:lnR>
                    <a:lnT>
                      <a:noFill/>
                    </a:lnT>
                    <a:lnB>
                      <a:noFill/>
                    </a:lnB>
                    <a:lnTlToBr>
                      <a:noFill/>
                    </a:lnTlToBr>
                    <a:lnBlToTr>
                      <a:noFill/>
                    </a:lnBlToTr>
                    <a:solidFill>
                      <a:srgbClr val="9C5B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medium</a:t>
                      </a:r>
                    </a:p>
                  </a:txBody>
                  <a:tcPr marL="36000" marR="36000" marT="17999" marB="17999" anchor="ctr" horzOverflow="overflow">
                    <a:lnL>
                      <a:noFill/>
                    </a:lnL>
                    <a:lnR>
                      <a:noFill/>
                    </a:lnR>
                    <a:lnT>
                      <a:noFill/>
                    </a:lnT>
                    <a:lnB>
                      <a:noFill/>
                    </a:lnB>
                    <a:lnTlToBr>
                      <a:noFill/>
                    </a:lnTlToBr>
                    <a:lnBlToTr>
                      <a:noFill/>
                    </a:lnBlToTr>
                    <a:solidFill>
                      <a:srgbClr val="D0F70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medium</a:t>
                      </a:r>
                    </a:p>
                  </a:txBody>
                  <a:tcPr marL="36000" marR="36000" marT="17999" marB="17999" anchor="ctr" horzOverflow="overflow">
                    <a:lnL>
                      <a:noFill/>
                    </a:lnL>
                    <a:lnR>
                      <a:noFill/>
                    </a:lnR>
                    <a:lnT>
                      <a:noFill/>
                    </a:lnT>
                    <a:lnB>
                      <a:noFill/>
                    </a:lnB>
                    <a:lnTlToBr>
                      <a:noFill/>
                    </a:lnTlToBr>
                    <a:lnBlToTr>
                      <a:noFill/>
                    </a:lnBlToTr>
                    <a:solidFill>
                      <a:srgbClr val="D0F70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medium</a:t>
                      </a:r>
                    </a:p>
                  </a:txBody>
                  <a:tcPr marL="36000" marR="36000" marT="17999" marB="17999" anchor="ctr" horzOverflow="overflow">
                    <a:lnL>
                      <a:noFill/>
                    </a:lnL>
                    <a:lnR>
                      <a:noFill/>
                    </a:lnR>
                    <a:lnT>
                      <a:noFill/>
                    </a:lnT>
                    <a:lnB>
                      <a:noFill/>
                    </a:lnB>
                    <a:lnTlToBr>
                      <a:noFill/>
                    </a:lnTlToBr>
                    <a:lnBlToTr>
                      <a:noFill/>
                    </a:lnBlToTr>
                    <a:solidFill>
                      <a:srgbClr val="D0F70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high</a:t>
                      </a:r>
                    </a:p>
                  </a:txBody>
                  <a:tcPr marL="36000" marR="36000" marT="17999" marB="17999" anchor="ctr" horzOverflow="overflow">
                    <a:lnL>
                      <a:noFill/>
                    </a:lnL>
                    <a:lnR cap="flat">
                      <a:noFill/>
                    </a:lnR>
                    <a:lnT>
                      <a:noFill/>
                    </a:lnT>
                    <a:lnB>
                      <a:noFill/>
                    </a:lnB>
                    <a:lnTlToBr>
                      <a:noFill/>
                    </a:lnTlToBr>
                    <a:lnBlToTr>
                      <a:noFill/>
                    </a:lnBlToTr>
                    <a:solidFill>
                      <a:srgbClr val="C58F07"/>
                    </a:solidFill>
                  </a:tcPr>
                </a:tc>
              </a:tr>
              <a:tr h="641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1</a:t>
                      </a:r>
                    </a:p>
                  </a:txBody>
                  <a:tcPr marL="36000" marR="36000" marT="17999" marB="17999"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low</a:t>
                      </a:r>
                    </a:p>
                  </a:txBody>
                  <a:tcPr marL="36000" marR="36000" marT="17999" marB="17999" anchor="ctr" horzOverflow="overflow">
                    <a:lnL>
                      <a:noFill/>
                    </a:lnL>
                    <a:lnR>
                      <a:noFill/>
                    </a:lnR>
                    <a:lnT>
                      <a:noFill/>
                    </a:lnT>
                    <a:lnB cap="flat">
                      <a:noFill/>
                    </a:lnB>
                    <a:lnTlToBr>
                      <a:noFill/>
                    </a:lnTlToBr>
                    <a:lnBlToTr>
                      <a:noFill/>
                    </a:lnBlToTr>
                    <a:solidFill>
                      <a:srgbClr val="9C5B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low</a:t>
                      </a:r>
                    </a:p>
                  </a:txBody>
                  <a:tcPr marL="36000" marR="36000" marT="17999" marB="17999" anchor="ctr" horzOverflow="overflow">
                    <a:lnL>
                      <a:noFill/>
                    </a:lnL>
                    <a:lnR>
                      <a:noFill/>
                    </a:lnR>
                    <a:lnT>
                      <a:noFill/>
                    </a:lnT>
                    <a:lnB cap="flat">
                      <a:noFill/>
                    </a:lnB>
                    <a:lnTlToBr>
                      <a:noFill/>
                    </a:lnTlToBr>
                    <a:lnBlToTr>
                      <a:noFill/>
                    </a:lnBlToTr>
                    <a:solidFill>
                      <a:srgbClr val="9C5B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low</a:t>
                      </a:r>
                    </a:p>
                  </a:txBody>
                  <a:tcPr marL="36000" marR="36000" marT="17999" marB="17999" anchor="ctr" horzOverflow="overflow">
                    <a:lnL>
                      <a:noFill/>
                    </a:lnL>
                    <a:lnR>
                      <a:noFill/>
                    </a:lnR>
                    <a:lnT>
                      <a:noFill/>
                    </a:lnT>
                    <a:lnB cap="flat">
                      <a:noFill/>
                    </a:lnB>
                    <a:lnTlToBr>
                      <a:noFill/>
                    </a:lnTlToBr>
                    <a:lnBlToTr>
                      <a:noFill/>
                    </a:lnBlToTr>
                    <a:solidFill>
                      <a:srgbClr val="9C5B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medium</a:t>
                      </a:r>
                    </a:p>
                  </a:txBody>
                  <a:tcPr marL="36000" marR="36000" marT="17999" marB="17999" anchor="ctr" horzOverflow="overflow">
                    <a:lnL>
                      <a:noFill/>
                    </a:lnL>
                    <a:lnR>
                      <a:noFill/>
                    </a:lnR>
                    <a:lnT>
                      <a:noFill/>
                    </a:lnT>
                    <a:lnB cap="flat">
                      <a:noFill/>
                    </a:lnB>
                    <a:lnTlToBr>
                      <a:noFill/>
                    </a:lnTlToBr>
                    <a:lnBlToTr>
                      <a:noFill/>
                    </a:lnBlToTr>
                    <a:solidFill>
                      <a:srgbClr val="D0F70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medium</a:t>
                      </a:r>
                    </a:p>
                  </a:txBody>
                  <a:tcPr marL="36000" marR="36000" marT="17999" marB="17999" anchor="ctr" horzOverflow="overflow">
                    <a:lnL>
                      <a:noFill/>
                    </a:lnL>
                    <a:lnR cap="flat">
                      <a:noFill/>
                    </a:lnR>
                    <a:lnT>
                      <a:noFill/>
                    </a:lnT>
                    <a:lnB cap="flat">
                      <a:noFill/>
                    </a:lnB>
                    <a:lnTlToBr>
                      <a:noFill/>
                    </a:lnTlToBr>
                    <a:lnBlToTr>
                      <a:noFill/>
                    </a:lnBlToTr>
                    <a:solidFill>
                      <a:srgbClr val="D0F70D"/>
                    </a:solidFill>
                  </a:tcPr>
                </a:tc>
              </a:tr>
            </a:tbl>
          </a:graphicData>
        </a:graphic>
      </p:graphicFrame>
    </p:spTree>
    <p:extLst>
      <p:ext uri="{BB962C8B-B14F-4D97-AF65-F5344CB8AC3E}">
        <p14:creationId xmlns:p14="http://schemas.microsoft.com/office/powerpoint/2010/main" val="37149804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Scope</a:t>
            </a:r>
          </a:p>
        </p:txBody>
      </p:sp>
      <p:sp>
        <p:nvSpPr>
          <p:cNvPr id="3" name="Text Placeholder 2"/>
          <p:cNvSpPr>
            <a:spLocks noGrp="1"/>
          </p:cNvSpPr>
          <p:nvPr>
            <p:ph type="body" sz="half" idx="1"/>
          </p:nvPr>
        </p:nvSpPr>
        <p:spPr>
          <a:xfrm>
            <a:off x="457200" y="1462621"/>
            <a:ext cx="8219256" cy="4525963"/>
          </a:xfrm>
        </p:spPr>
        <p:txBody>
          <a:bodyPr/>
          <a:lstStyle/>
          <a:p>
            <a:pPr>
              <a:tabLst>
                <a:tab pos="4572000" algn="l"/>
              </a:tabLst>
            </a:pPr>
            <a:r>
              <a:rPr lang="en-US" sz="2000"/>
              <a:t>Working conditions (health &amp; safety)	yes/no?</a:t>
            </a:r>
          </a:p>
          <a:p>
            <a:pPr>
              <a:tabLst>
                <a:tab pos="4572000" algn="l"/>
              </a:tabLst>
            </a:pPr>
            <a:r>
              <a:rPr lang="en-US" sz="2000"/>
              <a:t>Environmental protection	yes/no?</a:t>
            </a:r>
          </a:p>
          <a:p>
            <a:pPr>
              <a:tabLst>
                <a:tab pos="4572000" algn="l"/>
              </a:tabLst>
            </a:pPr>
            <a:r>
              <a:rPr lang="en-US" sz="2000"/>
              <a:t>Public safety	yes/no?</a:t>
            </a:r>
          </a:p>
          <a:p>
            <a:pPr>
              <a:tabLst>
                <a:tab pos="4572000" algn="l"/>
              </a:tabLst>
            </a:pPr>
            <a:r>
              <a:rPr lang="en-US" sz="2000"/>
              <a:t>Integrity (staff, research) 	yes/no?</a:t>
            </a:r>
          </a:p>
          <a:p>
            <a:pPr>
              <a:tabLst>
                <a:tab pos="4572000" algn="l"/>
              </a:tabLst>
            </a:pPr>
            <a:r>
              <a:rPr lang="en-US" sz="2000"/>
              <a:t>Information security	yes/no?</a:t>
            </a:r>
          </a:p>
          <a:p>
            <a:pPr>
              <a:tabLst>
                <a:tab pos="4572000" algn="l"/>
              </a:tabLst>
            </a:pPr>
            <a:r>
              <a:rPr lang="en-US" sz="2000"/>
              <a:t>Privacy (complaince) 	yes/no?</a:t>
            </a:r>
          </a:p>
          <a:p>
            <a:pPr>
              <a:tabLst>
                <a:tab pos="4572000" algn="l"/>
              </a:tabLst>
            </a:pPr>
            <a:r>
              <a:rPr lang="en-US" sz="2000"/>
              <a:t>Intellectual property protection	yes/no?</a:t>
            </a:r>
          </a:p>
          <a:p>
            <a:pPr>
              <a:tabLst>
                <a:tab pos="4572000" algn="l"/>
              </a:tabLst>
            </a:pPr>
            <a:r>
              <a:rPr lang="en-US" sz="2000"/>
              <a:t>Hazardous materials and substances	yes/no?</a:t>
            </a:r>
          </a:p>
          <a:p>
            <a:pPr>
              <a:tabLst>
                <a:tab pos="4572000" algn="l"/>
              </a:tabLst>
            </a:pPr>
            <a:r>
              <a:rPr lang="en-US" sz="2000"/>
              <a:t>Internationalisation	yes/no?</a:t>
            </a:r>
          </a:p>
          <a:p>
            <a:pPr>
              <a:tabLst>
                <a:tab pos="4572000" algn="l"/>
              </a:tabLst>
            </a:pPr>
            <a:r>
              <a:rPr lang="en-US" sz="2000"/>
              <a:t>Building security	yes/no?</a:t>
            </a:r>
          </a:p>
          <a:p>
            <a:pPr>
              <a:tabLst>
                <a:tab pos="4572000" algn="l"/>
              </a:tabLst>
            </a:pPr>
            <a:r>
              <a:rPr lang="en-US" sz="2000"/>
              <a:t>Crisis management	yes/no?</a:t>
            </a:r>
          </a:p>
          <a:p>
            <a:pPr>
              <a:tabLst>
                <a:tab pos="4572000" algn="l"/>
              </a:tabLst>
            </a:pPr>
            <a:r>
              <a:rPr lang="en-US" sz="2000"/>
              <a:t>Radicalization	yes/no?</a:t>
            </a:r>
          </a:p>
          <a:p>
            <a:r>
              <a:rPr lang="en-US" sz="2000"/>
              <a:t>etc etc etc</a:t>
            </a:r>
          </a:p>
        </p:txBody>
      </p:sp>
    </p:spTree>
    <p:extLst>
      <p:ext uri="{BB962C8B-B14F-4D97-AF65-F5344CB8AC3E}">
        <p14:creationId xmlns:p14="http://schemas.microsoft.com/office/powerpoint/2010/main" val="9488577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Plan-phase (1)</a:t>
            </a:r>
          </a:p>
        </p:txBody>
      </p:sp>
      <p:sp>
        <p:nvSpPr>
          <p:cNvPr id="3" name="Content Placeholder 2"/>
          <p:cNvSpPr>
            <a:spLocks noGrp="1"/>
          </p:cNvSpPr>
          <p:nvPr>
            <p:ph idx="1"/>
          </p:nvPr>
        </p:nvSpPr>
        <p:spPr/>
        <p:txBody>
          <a:bodyPr/>
          <a:lstStyle/>
          <a:p>
            <a:r>
              <a:rPr lang="en-US"/>
              <a:t>Actions on the risks and responsibilities</a:t>
            </a:r>
          </a:p>
          <a:p>
            <a:pPr lvl="1"/>
            <a:r>
              <a:rPr lang="en-US"/>
              <a:t>that are achievable</a:t>
            </a:r>
          </a:p>
          <a:p>
            <a:pPr lvl="1"/>
            <a:r>
              <a:rPr lang="en-US"/>
              <a:t>banning undesirable activities</a:t>
            </a:r>
          </a:p>
          <a:p>
            <a:pPr lvl="1"/>
            <a:r>
              <a:rPr lang="en-US"/>
              <a:t>continuously improving</a:t>
            </a:r>
          </a:p>
          <a:p>
            <a:r>
              <a:rPr lang="en-US"/>
              <a:t>Set targets for relevant levels, roles and jobs</a:t>
            </a:r>
          </a:p>
          <a:p>
            <a:pPr lvl="1"/>
            <a:r>
              <a:rPr lang="en-US"/>
              <a:t>specific, measurable, time-bound, assessable</a:t>
            </a:r>
          </a:p>
          <a:p>
            <a:pPr lvl="1"/>
            <a:r>
              <a:rPr lang="en-US"/>
              <a:t>with allocated resources, assigned responsibilities</a:t>
            </a:r>
          </a:p>
          <a:p>
            <a:pPr lvl="1"/>
            <a:r>
              <a:rPr lang="en-US"/>
              <a:t>being carried out and monitored</a:t>
            </a:r>
          </a:p>
          <a:p>
            <a:endParaRPr lang="en-US"/>
          </a:p>
          <a:p>
            <a:endParaRPr lang="en-US"/>
          </a:p>
        </p:txBody>
      </p:sp>
    </p:spTree>
    <p:extLst>
      <p:ext uri="{BB962C8B-B14F-4D97-AF65-F5344CB8AC3E}">
        <p14:creationId xmlns:p14="http://schemas.microsoft.com/office/powerpoint/2010/main" val="28021715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Plan-phase (2)</a:t>
            </a:r>
          </a:p>
        </p:txBody>
      </p:sp>
      <p:sp>
        <p:nvSpPr>
          <p:cNvPr id="3" name="Content Placeholder 2"/>
          <p:cNvSpPr>
            <a:spLocks noGrp="1"/>
          </p:cNvSpPr>
          <p:nvPr>
            <p:ph idx="1"/>
          </p:nvPr>
        </p:nvSpPr>
        <p:spPr/>
        <p:txBody>
          <a:bodyPr/>
          <a:lstStyle/>
          <a:p>
            <a:r>
              <a:rPr lang="en-US"/>
              <a:t>Support</a:t>
            </a:r>
          </a:p>
          <a:p>
            <a:pPr lvl="1"/>
            <a:r>
              <a:rPr lang="en-US"/>
              <a:t>Resources</a:t>
            </a:r>
          </a:p>
          <a:p>
            <a:pPr lvl="1"/>
            <a:r>
              <a:rPr lang="en-US"/>
              <a:t>Competencies</a:t>
            </a:r>
          </a:p>
          <a:p>
            <a:pPr lvl="1"/>
            <a:r>
              <a:rPr lang="en-US"/>
              <a:t>Awareness</a:t>
            </a:r>
          </a:p>
          <a:p>
            <a:pPr lvl="1"/>
            <a:r>
              <a:rPr lang="en-US"/>
              <a:t>Communication</a:t>
            </a:r>
          </a:p>
          <a:p>
            <a:pPr lvl="1"/>
            <a:r>
              <a:rPr lang="en-US"/>
              <a:t>Documentation (production, processing and management</a:t>
            </a:r>
          </a:p>
        </p:txBody>
      </p:sp>
    </p:spTree>
    <p:extLst>
      <p:ext uri="{BB962C8B-B14F-4D97-AF65-F5344CB8AC3E}">
        <p14:creationId xmlns:p14="http://schemas.microsoft.com/office/powerpoint/2010/main" val="8759259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AMC introduction</a:t>
            </a:r>
          </a:p>
        </p:txBody>
      </p:sp>
      <p:sp>
        <p:nvSpPr>
          <p:cNvPr id="3" name="Content Placeholder 2"/>
          <p:cNvSpPr>
            <a:spLocks noGrp="1"/>
          </p:cNvSpPr>
          <p:nvPr>
            <p:ph idx="1"/>
          </p:nvPr>
        </p:nvSpPr>
        <p:spPr/>
        <p:txBody>
          <a:bodyPr/>
          <a:lstStyle/>
          <a:p>
            <a:pPr marL="0" indent="0">
              <a:buNone/>
            </a:pPr>
            <a:r>
              <a:rPr lang="en-US"/>
              <a:t>AMC</a:t>
            </a:r>
          </a:p>
          <a:p>
            <a:r>
              <a:rPr lang="en-US"/>
              <a:t>1,000 beds</a:t>
            </a:r>
          </a:p>
          <a:p>
            <a:r>
              <a:rPr lang="en-US"/>
              <a:t>10,000 daily visitors</a:t>
            </a:r>
          </a:p>
          <a:p>
            <a:r>
              <a:rPr lang="en-US"/>
              <a:t>4,500 students</a:t>
            </a:r>
          </a:p>
          <a:p>
            <a:r>
              <a:rPr lang="en-US"/>
              <a:t>7,000 staff</a:t>
            </a:r>
          </a:p>
          <a:p>
            <a:r>
              <a:rPr lang="en-US"/>
              <a:t>€ 970 million annual turnover</a:t>
            </a:r>
          </a:p>
          <a:p>
            <a:pPr marL="0" indent="0">
              <a:buNone/>
            </a:pPr>
            <a:r>
              <a:rPr lang="en-US"/>
              <a:t>In process of merging with Amsterdam-based VUmc (roughly 80% of AMC's size)</a:t>
            </a:r>
          </a:p>
        </p:txBody>
      </p:sp>
    </p:spTree>
    <p:extLst>
      <p:ext uri="{BB962C8B-B14F-4D97-AF65-F5344CB8AC3E}">
        <p14:creationId xmlns:p14="http://schemas.microsoft.com/office/powerpoint/2010/main" val="35734870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Do-phase</a:t>
            </a:r>
          </a:p>
        </p:txBody>
      </p:sp>
      <p:sp>
        <p:nvSpPr>
          <p:cNvPr id="3" name="Content Placeholder 2"/>
          <p:cNvSpPr>
            <a:spLocks noGrp="1"/>
          </p:cNvSpPr>
          <p:nvPr>
            <p:ph idx="1"/>
          </p:nvPr>
        </p:nvSpPr>
        <p:spPr/>
        <p:txBody>
          <a:bodyPr/>
          <a:lstStyle/>
          <a:p>
            <a:r>
              <a:rPr lang="en-US"/>
              <a:t>Execute!</a:t>
            </a:r>
          </a:p>
          <a:p>
            <a:endParaRPr lang="en-US"/>
          </a:p>
          <a:p>
            <a:pPr lvl="1"/>
            <a:r>
              <a:rPr lang="en-US"/>
              <a:t>define criteria for the processes </a:t>
            </a:r>
          </a:p>
          <a:p>
            <a:pPr lvl="1"/>
            <a:r>
              <a:rPr lang="en-US"/>
              <a:t>manage the processes in line with the criteria </a:t>
            </a:r>
          </a:p>
          <a:p>
            <a:pPr lvl="1"/>
            <a:r>
              <a:rPr lang="en-US"/>
              <a:t>keep documented information up to date</a:t>
            </a:r>
          </a:p>
          <a:p>
            <a:pPr lvl="1"/>
            <a:r>
              <a:rPr lang="en-US"/>
              <a:t>make sure that processes are carried out as planned </a:t>
            </a:r>
          </a:p>
        </p:txBody>
      </p:sp>
    </p:spTree>
    <p:extLst>
      <p:ext uri="{BB962C8B-B14F-4D97-AF65-F5344CB8AC3E}">
        <p14:creationId xmlns:p14="http://schemas.microsoft.com/office/powerpoint/2010/main" val="31203310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Check-phase (1)</a:t>
            </a:r>
          </a:p>
        </p:txBody>
      </p:sp>
      <p:sp>
        <p:nvSpPr>
          <p:cNvPr id="3" name="Content Placeholder 2"/>
          <p:cNvSpPr>
            <a:spLocks noGrp="1"/>
          </p:cNvSpPr>
          <p:nvPr>
            <p:ph idx="1"/>
          </p:nvPr>
        </p:nvSpPr>
        <p:spPr>
          <a:xfrm>
            <a:off x="457199" y="1600200"/>
            <a:ext cx="8362347" cy="4525963"/>
          </a:xfrm>
        </p:spPr>
        <p:txBody>
          <a:bodyPr/>
          <a:lstStyle/>
          <a:p>
            <a:r>
              <a:rPr lang="en-US"/>
              <a:t>Monitor, measure, analyse and evaluate</a:t>
            </a:r>
          </a:p>
          <a:p>
            <a:pPr lvl="1"/>
            <a:r>
              <a:rPr lang="en-US"/>
              <a:t>what, how, what and when</a:t>
            </a:r>
          </a:p>
          <a:p>
            <a:r>
              <a:rPr lang="en-US"/>
              <a:t>Execute an internal audit</a:t>
            </a:r>
          </a:p>
          <a:p>
            <a:pPr lvl="1"/>
            <a:r>
              <a:rPr lang="en-US"/>
              <a:t>plan and execute  audit programme(s)</a:t>
            </a:r>
          </a:p>
          <a:p>
            <a:pPr lvl="1"/>
            <a:r>
              <a:rPr lang="en-US"/>
              <a:t>define audit scope and audit criteria</a:t>
            </a:r>
          </a:p>
          <a:p>
            <a:pPr lvl="1"/>
            <a:r>
              <a:rPr lang="en-US"/>
              <a:t>select auditors,safeguard neutrality and objectivity</a:t>
            </a:r>
          </a:p>
          <a:p>
            <a:pPr lvl="1"/>
            <a:r>
              <a:rPr lang="en-US"/>
              <a:t>report audit results to relevant management</a:t>
            </a:r>
          </a:p>
          <a:p>
            <a:pPr lvl="1"/>
            <a:r>
              <a:rPr lang="en-US"/>
              <a:t>retain proof of the audit and the audit results</a:t>
            </a:r>
          </a:p>
        </p:txBody>
      </p:sp>
    </p:spTree>
    <p:extLst>
      <p:ext uri="{BB962C8B-B14F-4D97-AF65-F5344CB8AC3E}">
        <p14:creationId xmlns:p14="http://schemas.microsoft.com/office/powerpoint/2010/main" val="15834752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Check-phase (2)</a:t>
            </a:r>
          </a:p>
        </p:txBody>
      </p:sp>
      <p:sp>
        <p:nvSpPr>
          <p:cNvPr id="3" name="Content Placeholder 2"/>
          <p:cNvSpPr>
            <a:spLocks noGrp="1"/>
          </p:cNvSpPr>
          <p:nvPr>
            <p:ph idx="1"/>
          </p:nvPr>
        </p:nvSpPr>
        <p:spPr/>
        <p:txBody>
          <a:bodyPr/>
          <a:lstStyle/>
          <a:p>
            <a:r>
              <a:rPr lang="en-US"/>
              <a:t>Perform an executive review:</a:t>
            </a:r>
          </a:p>
          <a:p>
            <a:pPr lvl="1"/>
            <a:r>
              <a:rPr lang="en-US"/>
              <a:t>status of actions from previous mgmt reviews </a:t>
            </a:r>
          </a:p>
          <a:p>
            <a:pPr lvl="1"/>
            <a:r>
              <a:rPr lang="en-US"/>
              <a:t>changes in relevant external/internal matters</a:t>
            </a:r>
          </a:p>
          <a:p>
            <a:pPr lvl="1"/>
            <a:r>
              <a:rPr lang="en-US"/>
              <a:t>information on the implementation of MISH:</a:t>
            </a:r>
          </a:p>
          <a:p>
            <a:pPr lvl="2"/>
            <a:r>
              <a:rPr lang="en-US"/>
              <a:t>non-conformities and corrective action </a:t>
            </a:r>
          </a:p>
          <a:p>
            <a:pPr lvl="2"/>
            <a:r>
              <a:rPr lang="en-US"/>
              <a:t>monitoring and measurement results </a:t>
            </a:r>
          </a:p>
          <a:p>
            <a:pPr lvl="2"/>
            <a:r>
              <a:rPr lang="en-US"/>
              <a:t>audit results </a:t>
            </a:r>
          </a:p>
          <a:p>
            <a:pPr lvl="2"/>
            <a:r>
              <a:rPr lang="en-US"/>
              <a:t>opportunities for continuous improvement </a:t>
            </a:r>
          </a:p>
          <a:p>
            <a:endParaRPr lang="en-US"/>
          </a:p>
        </p:txBody>
      </p:sp>
    </p:spTree>
    <p:extLst>
      <p:ext uri="{BB962C8B-B14F-4D97-AF65-F5344CB8AC3E}">
        <p14:creationId xmlns:p14="http://schemas.microsoft.com/office/powerpoint/2010/main" val="9374575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Act-phase</a:t>
            </a:r>
          </a:p>
        </p:txBody>
      </p:sp>
      <p:sp>
        <p:nvSpPr>
          <p:cNvPr id="3" name="Content Placeholder 2"/>
          <p:cNvSpPr>
            <a:spLocks noGrp="1"/>
          </p:cNvSpPr>
          <p:nvPr>
            <p:ph idx="1"/>
          </p:nvPr>
        </p:nvSpPr>
        <p:spPr/>
        <p:txBody>
          <a:bodyPr/>
          <a:lstStyle/>
          <a:p>
            <a:r>
              <a:rPr lang="en-US"/>
              <a:t>Non-conformities and corrective actions</a:t>
            </a:r>
          </a:p>
          <a:p>
            <a:pPr lvl="1"/>
            <a:r>
              <a:rPr lang="en-US"/>
              <a:t>manage and correct nonconformities</a:t>
            </a:r>
          </a:p>
          <a:p>
            <a:pPr lvl="1"/>
            <a:r>
              <a:rPr lang="en-US"/>
              <a:t>resolve the consequences</a:t>
            </a:r>
          </a:p>
          <a:p>
            <a:pPr lvl="1"/>
            <a:r>
              <a:rPr lang="en-US"/>
              <a:t>prevent repeats </a:t>
            </a:r>
          </a:p>
          <a:p>
            <a:pPr lvl="1"/>
            <a:r>
              <a:rPr lang="en-US"/>
              <a:t>implement necessary actions and assess the effectiveness of each corrective activity</a:t>
            </a:r>
          </a:p>
          <a:p>
            <a:pPr lvl="1"/>
            <a:r>
              <a:rPr lang="en-US"/>
              <a:t>make changes to mgmt system, if necessary </a:t>
            </a:r>
          </a:p>
          <a:p>
            <a:r>
              <a:rPr lang="en-US"/>
              <a:t>Continuously improve suitability, adequacy and effectiveness of mgmt system</a:t>
            </a:r>
          </a:p>
        </p:txBody>
      </p:sp>
    </p:spTree>
    <p:extLst>
      <p:ext uri="{BB962C8B-B14F-4D97-AF65-F5344CB8AC3E}">
        <p14:creationId xmlns:p14="http://schemas.microsoft.com/office/powerpoint/2010/main" val="20858440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Intended results</a:t>
            </a:r>
          </a:p>
        </p:txBody>
      </p:sp>
      <p:sp>
        <p:nvSpPr>
          <p:cNvPr id="3" name="Content Placeholder 2"/>
          <p:cNvSpPr>
            <a:spLocks noGrp="1"/>
          </p:cNvSpPr>
          <p:nvPr>
            <p:ph idx="1"/>
          </p:nvPr>
        </p:nvSpPr>
        <p:spPr/>
        <p:txBody>
          <a:bodyPr/>
          <a:lstStyle/>
          <a:p>
            <a:r>
              <a:rPr lang="en-US"/>
              <a:t>Fulfilled requirements and expectations of stakeholders and other parties</a:t>
            </a:r>
          </a:p>
          <a:p>
            <a:r>
              <a:rPr lang="en-US"/>
              <a:t>Integrated control over security, with capability maturity modelling:</a:t>
            </a:r>
          </a:p>
          <a:p>
            <a:pPr lvl="1">
              <a:tabLst>
                <a:tab pos="2693988" algn="l"/>
              </a:tabLst>
            </a:pPr>
            <a:r>
              <a:rPr lang="en-US"/>
              <a:t>initial	unpredictable, chaotic</a:t>
            </a:r>
          </a:p>
          <a:p>
            <a:pPr lvl="1">
              <a:tabLst>
                <a:tab pos="2693988" algn="l"/>
              </a:tabLst>
            </a:pPr>
            <a:r>
              <a:rPr lang="en-US"/>
              <a:t>repeatable	professionals at work</a:t>
            </a:r>
          </a:p>
          <a:p>
            <a:pPr lvl="1">
              <a:tabLst>
                <a:tab pos="2693988" algn="l"/>
              </a:tabLst>
            </a:pPr>
            <a:r>
              <a:rPr lang="en-US"/>
              <a:t>defined	professionalism in place</a:t>
            </a:r>
          </a:p>
          <a:p>
            <a:pPr lvl="1">
              <a:tabLst>
                <a:tab pos="2693988" algn="l"/>
              </a:tabLst>
            </a:pPr>
            <a:r>
              <a:rPr lang="en-US"/>
              <a:t>managed	quality comes into focus</a:t>
            </a:r>
          </a:p>
          <a:p>
            <a:pPr lvl="1">
              <a:tabLst>
                <a:tab pos="2693988" algn="l"/>
              </a:tabLst>
            </a:pPr>
            <a:r>
              <a:rPr lang="en-US"/>
              <a:t>optimized	well-oiled machine, fine-tuning only</a:t>
            </a:r>
          </a:p>
        </p:txBody>
      </p:sp>
    </p:spTree>
    <p:extLst>
      <p:ext uri="{BB962C8B-B14F-4D97-AF65-F5344CB8AC3E}">
        <p14:creationId xmlns:p14="http://schemas.microsoft.com/office/powerpoint/2010/main" val="25275773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handbook</a:t>
            </a:r>
          </a:p>
        </p:txBody>
      </p:sp>
      <p:sp>
        <p:nvSpPr>
          <p:cNvPr id="3" name="Content Placeholder 2"/>
          <p:cNvSpPr>
            <a:spLocks noGrp="1"/>
          </p:cNvSpPr>
          <p:nvPr>
            <p:ph idx="1"/>
          </p:nvPr>
        </p:nvSpPr>
        <p:spPr/>
        <p:txBody>
          <a:bodyPr/>
          <a:lstStyle/>
          <a:p>
            <a:r>
              <a:rPr lang="en-US"/>
              <a:t>Explains</a:t>
            </a:r>
          </a:p>
          <a:p>
            <a:pPr lvl="1"/>
            <a:r>
              <a:rPr lang="en-US"/>
              <a:t>explanations</a:t>
            </a:r>
          </a:p>
          <a:p>
            <a:pPr lvl="1"/>
            <a:r>
              <a:rPr lang="en-US"/>
              <a:t>how-to's</a:t>
            </a:r>
          </a:p>
          <a:p>
            <a:r>
              <a:rPr lang="en-US"/>
              <a:t>Elaborates</a:t>
            </a:r>
          </a:p>
          <a:p>
            <a:pPr lvl="1"/>
            <a:r>
              <a:rPr lang="en-US"/>
              <a:t>how to self-assess</a:t>
            </a:r>
          </a:p>
          <a:p>
            <a:pPr lvl="1"/>
            <a:r>
              <a:rPr lang="en-US"/>
              <a:t>additional sources of information</a:t>
            </a:r>
          </a:p>
          <a:p>
            <a:r>
              <a:rPr lang="en-US"/>
              <a:t>Exemplifies</a:t>
            </a:r>
          </a:p>
          <a:p>
            <a:pPr lvl="1"/>
            <a:r>
              <a:rPr lang="en-US"/>
              <a:t>sample implementation</a:t>
            </a:r>
          </a:p>
          <a:p>
            <a:pPr lvl="1"/>
            <a:r>
              <a:rPr lang="en-US"/>
              <a:t>shows relationships</a:t>
            </a:r>
          </a:p>
          <a:p>
            <a:endParaRPr lang="en-US"/>
          </a:p>
        </p:txBody>
      </p:sp>
    </p:spTree>
    <p:extLst>
      <p:ext uri="{BB962C8B-B14F-4D97-AF65-F5344CB8AC3E}">
        <p14:creationId xmlns:p14="http://schemas.microsoft.com/office/powerpoint/2010/main" val="16460415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My introduction</a:t>
            </a:r>
          </a:p>
        </p:txBody>
      </p:sp>
      <p:sp>
        <p:nvSpPr>
          <p:cNvPr id="3" name="Content Placeholder 2"/>
          <p:cNvSpPr>
            <a:spLocks noGrp="1"/>
          </p:cNvSpPr>
          <p:nvPr>
            <p:ph idx="1"/>
          </p:nvPr>
        </p:nvSpPr>
        <p:spPr/>
        <p:txBody>
          <a:bodyPr/>
          <a:lstStyle/>
          <a:p>
            <a:r>
              <a:rPr lang="en-US"/>
              <a:t>Information security &amp; privacy protection</a:t>
            </a:r>
          </a:p>
          <a:p>
            <a:r>
              <a:rPr lang="en-US"/>
              <a:t>Cooperate with security (physical access, thefts), health &amp; safety, environmental protection</a:t>
            </a:r>
          </a:p>
          <a:p>
            <a:r>
              <a:rPr lang="en-US"/>
              <a:t>Meddler with respect to device safety, software safety, risk management (non-financial)</a:t>
            </a:r>
          </a:p>
          <a:p>
            <a:r>
              <a:rPr lang="en-US"/>
              <a:t>Nosy parker on patient safety</a:t>
            </a:r>
          </a:p>
        </p:txBody>
      </p:sp>
    </p:spTree>
    <p:extLst>
      <p:ext uri="{BB962C8B-B14F-4D97-AF65-F5344CB8AC3E}">
        <p14:creationId xmlns:p14="http://schemas.microsoft.com/office/powerpoint/2010/main" val="27238402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manage governance</a:t>
            </a:r>
          </a:p>
        </p:txBody>
      </p:sp>
      <p:sp>
        <p:nvSpPr>
          <p:cNvPr id="3" name="Content Placeholder 2"/>
          <p:cNvSpPr>
            <a:spLocks noGrp="1"/>
          </p:cNvSpPr>
          <p:nvPr>
            <p:ph idx="1"/>
          </p:nvPr>
        </p:nvSpPr>
        <p:spPr>
          <a:xfrm>
            <a:off x="457200" y="1600200"/>
            <a:ext cx="8432218" cy="4525963"/>
          </a:xfrm>
        </p:spPr>
        <p:txBody>
          <a:bodyPr/>
          <a:lstStyle/>
          <a:p>
            <a:r>
              <a:rPr lang="en-US"/>
              <a:t>Safety, security, hazards, risks, health, protection etc: </a:t>
            </a:r>
            <a:r>
              <a:rPr lang="en-US" u="sng"/>
              <a:t>not</a:t>
            </a:r>
            <a:r>
              <a:rPr lang="en-US"/>
              <a:t> (y)our core business</a:t>
            </a:r>
          </a:p>
          <a:p>
            <a:r>
              <a:rPr lang="en-US"/>
              <a:t>Societal expectations: safe, secure etc</a:t>
            </a:r>
          </a:p>
          <a:p>
            <a:r>
              <a:rPr lang="en-US"/>
              <a:t>Increasing societal complexity</a:t>
            </a:r>
          </a:p>
          <a:p>
            <a:r>
              <a:rPr lang="en-US"/>
              <a:t>Continuous evolving threat landscape</a:t>
            </a:r>
          </a:p>
          <a:p>
            <a:r>
              <a:rPr lang="en-US"/>
              <a:t>Big consequences, sometimes huge</a:t>
            </a:r>
          </a:p>
          <a:p>
            <a:r>
              <a:rPr lang="en-US"/>
              <a:t>Not in control? No sign-off from the accountant</a:t>
            </a:r>
          </a:p>
          <a:p>
            <a:r>
              <a:rPr lang="en-US"/>
              <a:t>Risk appetite needs substance</a:t>
            </a:r>
          </a:p>
          <a:p>
            <a:endParaRPr lang="en-US"/>
          </a:p>
        </p:txBody>
      </p:sp>
    </p:spTree>
    <p:extLst>
      <p:ext uri="{BB962C8B-B14F-4D97-AF65-F5344CB8AC3E}">
        <p14:creationId xmlns:p14="http://schemas.microsoft.com/office/powerpoint/2010/main" val="19272798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core of governance</a:t>
            </a:r>
          </a:p>
        </p:txBody>
      </p:sp>
      <p:sp>
        <p:nvSpPr>
          <p:cNvPr id="3" name="Content Placeholder 2"/>
          <p:cNvSpPr>
            <a:spLocks noGrp="1"/>
          </p:cNvSpPr>
          <p:nvPr>
            <p:ph idx="1"/>
          </p:nvPr>
        </p:nvSpPr>
        <p:spPr>
          <a:xfrm>
            <a:off x="457200" y="1456416"/>
            <a:ext cx="8229600" cy="4525963"/>
          </a:xfrm>
        </p:spPr>
        <p:txBody>
          <a:bodyPr/>
          <a:lstStyle/>
          <a:p>
            <a:pPr marL="0" indent="0">
              <a:buNone/>
            </a:pPr>
            <a:r>
              <a:rPr lang="en-US"/>
              <a:t>PDCA:</a:t>
            </a:r>
          </a:p>
          <a:p>
            <a:r>
              <a:rPr lang="en-US" b="1"/>
              <a:t>Plan</a:t>
            </a:r>
            <a:r>
              <a:rPr lang="en-US"/>
              <a:t> the processes to reach the target</a:t>
            </a:r>
          </a:p>
          <a:p>
            <a:r>
              <a:rPr lang="en-US" b="1"/>
              <a:t>Do</a:t>
            </a:r>
            <a:r>
              <a:rPr lang="en-US"/>
              <a:t>: execute the processes &amp; collect data</a:t>
            </a:r>
          </a:p>
          <a:p>
            <a:r>
              <a:rPr lang="en-US" b="1"/>
              <a:t>Check</a:t>
            </a:r>
            <a:r>
              <a:rPr lang="en-US"/>
              <a:t> the results &amp; compare with the target</a:t>
            </a:r>
          </a:p>
          <a:p>
            <a:r>
              <a:rPr lang="en-US" b="1"/>
              <a:t>Act</a:t>
            </a:r>
            <a:r>
              <a:rPr lang="en-US"/>
              <a:t>: adjust the processes to get back on track</a:t>
            </a:r>
          </a:p>
          <a:p>
            <a:endParaRPr lang="en-US"/>
          </a:p>
        </p:txBody>
      </p:sp>
      <p:pic>
        <p:nvPicPr>
          <p:cNvPr id="4" name="Picture 3"/>
          <p:cNvPicPr>
            <a:picLocks noChangeAspect="1"/>
          </p:cNvPicPr>
          <p:nvPr/>
        </p:nvPicPr>
        <p:blipFill>
          <a:blip r:embed="rId2"/>
          <a:stretch>
            <a:fillRect/>
          </a:stretch>
        </p:blipFill>
        <p:spPr>
          <a:xfrm>
            <a:off x="599022" y="4604046"/>
            <a:ext cx="7526678" cy="2049863"/>
          </a:xfrm>
          <a:prstGeom prst="rect">
            <a:avLst/>
          </a:prstGeom>
        </p:spPr>
      </p:pic>
    </p:spTree>
    <p:extLst>
      <p:ext uri="{BB962C8B-B14F-4D97-AF65-F5344CB8AC3E}">
        <p14:creationId xmlns:p14="http://schemas.microsoft.com/office/powerpoint/2010/main" val="6350429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PDCA implementation</a:t>
            </a:r>
          </a:p>
        </p:txBody>
      </p:sp>
      <p:sp>
        <p:nvSpPr>
          <p:cNvPr id="5" name="Content Placeholder 4"/>
          <p:cNvSpPr>
            <a:spLocks noGrp="1"/>
          </p:cNvSpPr>
          <p:nvPr>
            <p:ph idx="1"/>
          </p:nvPr>
        </p:nvSpPr>
        <p:spPr/>
        <p:txBody>
          <a:bodyPr/>
          <a:lstStyle/>
          <a:p>
            <a:pPr marL="0" indent="0">
              <a:buNone/>
            </a:pPr>
            <a:r>
              <a:rPr lang="en-US"/>
              <a:t>Implemented in most management systems, eg:</a:t>
            </a:r>
          </a:p>
          <a:p>
            <a:pPr>
              <a:tabLst>
                <a:tab pos="2779713" algn="l"/>
              </a:tabLst>
            </a:pPr>
            <a:r>
              <a:rPr lang="en-US"/>
              <a:t>ISO 9001	quality management</a:t>
            </a:r>
          </a:p>
          <a:p>
            <a:pPr>
              <a:tabLst>
                <a:tab pos="2779713" algn="l"/>
              </a:tabLst>
            </a:pPr>
            <a:r>
              <a:rPr lang="en-US"/>
              <a:t>ISO 14001	environmental protection</a:t>
            </a:r>
          </a:p>
          <a:p>
            <a:pPr>
              <a:tabLst>
                <a:tab pos="2779713" algn="l"/>
              </a:tabLst>
            </a:pPr>
            <a:r>
              <a:rPr lang="en-US"/>
              <a:t>OSHAS 18001	occupational health &amp; safety</a:t>
            </a:r>
          </a:p>
          <a:p>
            <a:pPr>
              <a:tabLst>
                <a:tab pos="2779713" algn="l"/>
              </a:tabLst>
            </a:pPr>
            <a:r>
              <a:rPr lang="en-US"/>
              <a:t>ISO 20000	IT service management</a:t>
            </a:r>
          </a:p>
          <a:p>
            <a:pPr>
              <a:tabLst>
                <a:tab pos="2779713" algn="l"/>
              </a:tabLst>
            </a:pPr>
            <a:r>
              <a:rPr lang="en-US"/>
              <a:t>ISO 27001	information security</a:t>
            </a:r>
          </a:p>
          <a:p>
            <a:pPr>
              <a:tabLst>
                <a:tab pos="2779713" algn="l"/>
              </a:tabLst>
            </a:pPr>
            <a:r>
              <a:rPr lang="en-US"/>
              <a:t>ISO 55000	physical asset management</a:t>
            </a:r>
          </a:p>
          <a:p>
            <a:pPr>
              <a:tabLst>
                <a:tab pos="2779713" algn="l"/>
              </a:tabLst>
            </a:pPr>
            <a:r>
              <a:rPr lang="en-US"/>
              <a:t>SA8000	social accountability</a:t>
            </a:r>
          </a:p>
        </p:txBody>
      </p:sp>
    </p:spTree>
    <p:extLst>
      <p:ext uri="{BB962C8B-B14F-4D97-AF65-F5344CB8AC3E}">
        <p14:creationId xmlns:p14="http://schemas.microsoft.com/office/powerpoint/2010/main" val="8162254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Managing multiple mgmt systems</a:t>
            </a:r>
          </a:p>
        </p:txBody>
      </p:sp>
      <p:sp>
        <p:nvSpPr>
          <p:cNvPr id="3" name="Content Placeholder 2"/>
          <p:cNvSpPr>
            <a:spLocks noGrp="1"/>
          </p:cNvSpPr>
          <p:nvPr>
            <p:ph idx="1"/>
          </p:nvPr>
        </p:nvSpPr>
        <p:spPr>
          <a:xfrm>
            <a:off x="457200" y="1600200"/>
            <a:ext cx="8432218" cy="4525963"/>
          </a:xfrm>
        </p:spPr>
        <p:txBody>
          <a:bodyPr/>
          <a:lstStyle/>
          <a:p>
            <a:r>
              <a:rPr lang="en-US"/>
              <a:t>More difficult as they grow in number</a:t>
            </a:r>
          </a:p>
          <a:p>
            <a:r>
              <a:rPr lang="en-US"/>
              <a:t>Many, </a:t>
            </a:r>
            <a:r>
              <a:rPr lang="en-US" i="1"/>
              <a:t>many</a:t>
            </a:r>
            <a:r>
              <a:rPr lang="en-US"/>
              <a:t> differences at detail level</a:t>
            </a:r>
          </a:p>
          <a:p>
            <a:r>
              <a:rPr lang="en-US"/>
              <a:t>Led to confusion and implementation problems</a:t>
            </a:r>
          </a:p>
          <a:p>
            <a:r>
              <a:rPr lang="en-US"/>
              <a:t>ISO came up with a high level structure (HLS) for management systems</a:t>
            </a:r>
          </a:p>
          <a:p>
            <a:r>
              <a:rPr lang="en-US"/>
              <a:t>Makes it easier to use multiple management systems</a:t>
            </a:r>
          </a:p>
          <a:p>
            <a:r>
              <a:rPr lang="en-US"/>
              <a:t>MISH is based on HLS</a:t>
            </a:r>
          </a:p>
        </p:txBody>
      </p:sp>
    </p:spTree>
    <p:extLst>
      <p:ext uri="{BB962C8B-B14F-4D97-AF65-F5344CB8AC3E}">
        <p14:creationId xmlns:p14="http://schemas.microsoft.com/office/powerpoint/2010/main" val="33128398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MISH aim</a:t>
            </a:r>
          </a:p>
        </p:txBody>
      </p:sp>
      <p:pic>
        <p:nvPicPr>
          <p:cNvPr id="4" name="Content Placeholder 3"/>
          <p:cNvPicPr>
            <a:picLocks noGrp="1" noChangeAspect="1"/>
          </p:cNvPicPr>
          <p:nvPr>
            <p:ph idx="1"/>
          </p:nvPr>
        </p:nvPicPr>
        <p:blipFill rotWithShape="1">
          <a:blip r:embed="rId2"/>
          <a:srcRect l="-773" r="-944" b="8924"/>
          <a:stretch/>
        </p:blipFill>
        <p:spPr>
          <a:xfrm>
            <a:off x="794173" y="1417638"/>
            <a:ext cx="7269592" cy="4793118"/>
          </a:xfrm>
        </p:spPr>
      </p:pic>
    </p:spTree>
    <p:extLst>
      <p:ext uri="{BB962C8B-B14F-4D97-AF65-F5344CB8AC3E}">
        <p14:creationId xmlns:p14="http://schemas.microsoft.com/office/powerpoint/2010/main" val="29747227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MISH deliverables</a:t>
            </a:r>
          </a:p>
        </p:txBody>
      </p:sp>
      <p:sp>
        <p:nvSpPr>
          <p:cNvPr id="3" name="Content Placeholder 2"/>
          <p:cNvSpPr>
            <a:spLocks noGrp="1"/>
          </p:cNvSpPr>
          <p:nvPr>
            <p:ph idx="1"/>
          </p:nvPr>
        </p:nvSpPr>
        <p:spPr/>
        <p:txBody>
          <a:bodyPr/>
          <a:lstStyle/>
          <a:p>
            <a:r>
              <a:rPr lang="en-US"/>
              <a:t>The (normative) MISH itself (12 pages of text)</a:t>
            </a:r>
          </a:p>
          <a:p>
            <a:r>
              <a:rPr lang="en-US"/>
              <a:t>The manual (or how-to guide) (over 60 pages)</a:t>
            </a:r>
          </a:p>
          <a:p>
            <a:r>
              <a:rPr lang="en-US"/>
              <a:t>Both in English and in Dutch</a:t>
            </a:r>
          </a:p>
          <a:p>
            <a:r>
              <a:rPr lang="en-US"/>
              <a:t>Freely downloadable from</a:t>
            </a:r>
            <a:br>
              <a:rPr lang="en-US"/>
            </a:br>
            <a:r>
              <a:rPr lang="en-US" sz="2400">
                <a:latin typeface="Arial Narrow"/>
                <a:cs typeface="Arial Narrow"/>
              </a:rPr>
              <a:t>http://integraalveilig-ho.nl/thema/integraal/organisatie/mish/</a:t>
            </a:r>
            <a:r>
              <a:rPr lang="en-US">
                <a:cs typeface="Arial Narrow"/>
              </a:rPr>
              <a:t> </a:t>
            </a:r>
            <a:r>
              <a:rPr lang="en-US" sz="2400">
                <a:latin typeface="Arial Narrow"/>
                <a:cs typeface="Arial Narrow"/>
              </a:rPr>
              <a:t/>
            </a:r>
            <a:br>
              <a:rPr lang="en-US" sz="2400">
                <a:latin typeface="Arial Narrow"/>
                <a:cs typeface="Arial Narrow"/>
              </a:rPr>
            </a:br>
            <a:r>
              <a:rPr lang="en-US"/>
              <a:t>and</a:t>
            </a:r>
            <a:br>
              <a:rPr lang="en-US"/>
            </a:br>
            <a:r>
              <a:rPr lang="en-US" sz="2400">
                <a:latin typeface="Arial Narrow"/>
                <a:cs typeface="Arial Narrow"/>
              </a:rPr>
              <a:t>http://integraalveilig-ho.nl/thema/integraal/organisatie/</a:t>
            </a:r>
            <a:r>
              <a:rPr lang="en-US">
                <a:cs typeface="Arial Narrow"/>
              </a:rPr>
              <a:t> </a:t>
            </a:r>
            <a:r>
              <a:rPr lang="en-US" sz="2400">
                <a:latin typeface="Arial Narrow"/>
                <a:cs typeface="Arial Narrow"/>
              </a:rPr>
              <a:t>managementsysteem-integrale-veiligheid/ </a:t>
            </a:r>
            <a:r>
              <a:rPr lang="en-US"/>
              <a:t>repectively</a:t>
            </a:r>
          </a:p>
        </p:txBody>
      </p:sp>
    </p:spTree>
    <p:extLst>
      <p:ext uri="{BB962C8B-B14F-4D97-AF65-F5344CB8AC3E}">
        <p14:creationId xmlns:p14="http://schemas.microsoft.com/office/powerpoint/2010/main" val="39826044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4042</TotalTime>
  <Words>1096</Words>
  <Application>Microsoft Macintosh PowerPoint</Application>
  <PresentationFormat>On-screen Show (4:3)</PresentationFormat>
  <Paragraphs>248</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Governance: a way of management  Integrated Safety and Security Management System Higher Education (MISH) </vt:lpstr>
      <vt:lpstr>AMC introduction</vt:lpstr>
      <vt:lpstr>My introduction</vt:lpstr>
      <vt:lpstr>Why manage governance</vt:lpstr>
      <vt:lpstr>The core of governance</vt:lpstr>
      <vt:lpstr>PDCA implementation</vt:lpstr>
      <vt:lpstr>Managing multiple mgmt systems</vt:lpstr>
      <vt:lpstr>MISH aim</vt:lpstr>
      <vt:lpstr>MISH deliverables</vt:lpstr>
      <vt:lpstr>Structure</vt:lpstr>
      <vt:lpstr>Preparation phase</vt:lpstr>
      <vt:lpstr>Risk-based?</vt:lpstr>
      <vt:lpstr>Risk-based (1)</vt:lpstr>
      <vt:lpstr>Risk-based (2)</vt:lpstr>
      <vt:lpstr>Risk-based (3)</vt:lpstr>
      <vt:lpstr>Risk-based (5)</vt:lpstr>
      <vt:lpstr>Scope</vt:lpstr>
      <vt:lpstr>Plan-phase (1)</vt:lpstr>
      <vt:lpstr>Plan-phase (2)</vt:lpstr>
      <vt:lpstr>Do-phase</vt:lpstr>
      <vt:lpstr>Check-phase (1)</vt:lpstr>
      <vt:lpstr>Check-phase (2)</vt:lpstr>
      <vt:lpstr>Act-phase</vt:lpstr>
      <vt:lpstr>Intended results</vt:lpstr>
      <vt:lpstr>The handbook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a way of management</dc:title>
  <dc:creator>BF</dc:creator>
  <cp:lastModifiedBy>BF</cp:lastModifiedBy>
  <cp:revision>33</cp:revision>
  <dcterms:created xsi:type="dcterms:W3CDTF">2016-06-17T13:15:12Z</dcterms:created>
  <dcterms:modified xsi:type="dcterms:W3CDTF">2016-06-20T13:16:51Z</dcterms:modified>
</cp:coreProperties>
</file>