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301"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266" r:id="rId34"/>
    <p:sldId id="299"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F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6" autoAdjust="0"/>
    <p:restoredTop sz="94660"/>
  </p:normalViewPr>
  <p:slideViewPr>
    <p:cSldViewPr snapToGrid="0">
      <p:cViewPr>
        <p:scale>
          <a:sx n="105" d="100"/>
          <a:sy n="105" d="100"/>
        </p:scale>
        <p:origin x="-678"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4"/>
          </a:xfrm>
          <a:prstGeom prst="rect">
            <a:avLst/>
          </a:prstGeom>
        </p:spPr>
      </p:pic>
      <p:sp>
        <p:nvSpPr>
          <p:cNvPr id="3" name="Subtitle 2"/>
          <p:cNvSpPr>
            <a:spLocks noGrp="1"/>
          </p:cNvSpPr>
          <p:nvPr>
            <p:ph type="subTitle" idx="1"/>
          </p:nvPr>
        </p:nvSpPr>
        <p:spPr>
          <a:xfrm>
            <a:off x="838200" y="4284264"/>
            <a:ext cx="9144000" cy="66059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838200" y="6161041"/>
            <a:ext cx="2743200" cy="365125"/>
          </a:xfrm>
          <a:prstGeom prst="rect">
            <a:avLst/>
          </a:prstGeom>
        </p:spPr>
        <p:txBody>
          <a:bodyPr/>
          <a:lstStyle>
            <a:lvl1pPr>
              <a:defRPr sz="1400">
                <a:solidFill>
                  <a:schemeClr val="tx1"/>
                </a:solidFill>
              </a:defRPr>
            </a:lvl1pPr>
          </a:lstStyle>
          <a:p>
            <a:fld id="{308D1ABB-F844-4BD7-8BCF-45D3400530A2}" type="datetimeFigureOut">
              <a:rPr lang="nl-NL" smtClean="0"/>
              <a:pPr/>
              <a:t>28-6-2016</a:t>
            </a:fld>
            <a:endParaRPr lang="nl-NL" dirty="0"/>
          </a:p>
        </p:txBody>
      </p:sp>
      <p:sp>
        <p:nvSpPr>
          <p:cNvPr id="9" name="Title 1"/>
          <p:cNvSpPr>
            <a:spLocks noGrp="1"/>
          </p:cNvSpPr>
          <p:nvPr>
            <p:ph type="ctrTitle"/>
          </p:nvPr>
        </p:nvSpPr>
        <p:spPr>
          <a:xfrm>
            <a:off x="838200" y="115413"/>
            <a:ext cx="9144000" cy="798989"/>
          </a:xfrm>
        </p:spPr>
        <p:txBody>
          <a:bodyPr anchor="b">
            <a:normAutofit/>
          </a:bodyPr>
          <a:lstStyle>
            <a:lvl1pPr algn="l">
              <a:defRPr sz="4000" b="1">
                <a:solidFill>
                  <a:schemeClr val="bg1"/>
                </a:solidFill>
                <a:latin typeface="+mn-lt"/>
              </a:defRPr>
            </a:lvl1pPr>
          </a:lstStyle>
          <a:p>
            <a:r>
              <a:rPr lang="en-US" dirty="0" smtClean="0"/>
              <a:t>Click to edit Master title style</a:t>
            </a:r>
            <a:endParaRPr lang="nl-NL" dirty="0"/>
          </a:p>
        </p:txBody>
      </p:sp>
    </p:spTree>
    <p:extLst>
      <p:ext uri="{BB962C8B-B14F-4D97-AF65-F5344CB8AC3E}">
        <p14:creationId xmlns:p14="http://schemas.microsoft.com/office/powerpoint/2010/main" val="242312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8" cy="6857353"/>
          </a:xfrm>
          <a:prstGeom prst="rect">
            <a:avLst/>
          </a:prstGeom>
        </p:spPr>
      </p:pic>
      <p:sp>
        <p:nvSpPr>
          <p:cNvPr id="2" name="Title 1"/>
          <p:cNvSpPr>
            <a:spLocks noGrp="1"/>
          </p:cNvSpPr>
          <p:nvPr>
            <p:ph type="title"/>
          </p:nvPr>
        </p:nvSpPr>
        <p:spPr>
          <a:xfrm>
            <a:off x="838200" y="71022"/>
            <a:ext cx="10515600" cy="1029810"/>
          </a:xfrm>
        </p:spPr>
        <p:txBody>
          <a:bodyPr/>
          <a:lstStyle>
            <a:lvl1pPr>
              <a:defRPr>
                <a:solidFill>
                  <a:schemeClr val="bg1"/>
                </a:solidFill>
              </a:defRPr>
            </a:lvl1pPr>
          </a:lstStyle>
          <a:p>
            <a:r>
              <a:rPr lang="en-US" dirty="0" smtClean="0"/>
              <a:t>Click to edit Master title style</a:t>
            </a:r>
            <a:endParaRPr lang="nl-NL" dirty="0"/>
          </a:p>
        </p:txBody>
      </p:sp>
    </p:spTree>
    <p:extLst>
      <p:ext uri="{BB962C8B-B14F-4D97-AF65-F5344CB8AC3E}">
        <p14:creationId xmlns:p14="http://schemas.microsoft.com/office/powerpoint/2010/main" val="317953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6" cy="6857353"/>
          </a:xfrm>
          <a:prstGeom prst="rect">
            <a:avLst/>
          </a:prstGeom>
        </p:spPr>
      </p:pic>
      <p:sp>
        <p:nvSpPr>
          <p:cNvPr id="2" name="Title 1"/>
          <p:cNvSpPr>
            <a:spLocks noGrp="1"/>
          </p:cNvSpPr>
          <p:nvPr>
            <p:ph type="title"/>
          </p:nvPr>
        </p:nvSpPr>
        <p:spPr>
          <a:xfrm>
            <a:off x="2192784" y="1145220"/>
            <a:ext cx="8043169" cy="3533312"/>
          </a:xfrm>
        </p:spPr>
        <p:txBody>
          <a:bodyPr>
            <a:normAutofit/>
          </a:bodyPr>
          <a:lstStyle>
            <a:lvl1pPr>
              <a:defRPr sz="3600" b="0" i="1">
                <a:solidFill>
                  <a:schemeClr val="bg1"/>
                </a:solidFill>
              </a:defRPr>
            </a:lvl1pPr>
          </a:lstStyle>
          <a:p>
            <a:r>
              <a:rPr lang="en-US" dirty="0" smtClean="0"/>
              <a:t>Click to edit Master title style</a:t>
            </a:r>
            <a:endParaRPr lang="nl-NL" dirty="0"/>
          </a:p>
        </p:txBody>
      </p:sp>
    </p:spTree>
    <p:extLst>
      <p:ext uri="{BB962C8B-B14F-4D97-AF65-F5344CB8AC3E}">
        <p14:creationId xmlns:p14="http://schemas.microsoft.com/office/powerpoint/2010/main" val="234340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6" cy="6857352"/>
          </a:xfrm>
          <a:prstGeom prst="rect">
            <a:avLst/>
          </a:prstGeom>
        </p:spPr>
      </p:pic>
      <p:sp>
        <p:nvSpPr>
          <p:cNvPr id="2" name="Title 1"/>
          <p:cNvSpPr>
            <a:spLocks noGrp="1"/>
          </p:cNvSpPr>
          <p:nvPr>
            <p:ph type="title"/>
          </p:nvPr>
        </p:nvSpPr>
        <p:spPr>
          <a:xfrm>
            <a:off x="2192784" y="1145220"/>
            <a:ext cx="8043169" cy="3533312"/>
          </a:xfrm>
        </p:spPr>
        <p:txBody>
          <a:bodyPr>
            <a:normAutofit/>
          </a:bodyPr>
          <a:lstStyle>
            <a:lvl1pPr>
              <a:defRPr sz="3600" b="0" i="1">
                <a:solidFill>
                  <a:srgbClr val="1D6FB8"/>
                </a:solidFill>
              </a:defRPr>
            </a:lvl1pPr>
          </a:lstStyle>
          <a:p>
            <a:r>
              <a:rPr lang="en-US" dirty="0" smtClean="0"/>
              <a:t>Click to edit Master title style</a:t>
            </a:r>
            <a:endParaRPr lang="nl-NL" dirty="0"/>
          </a:p>
        </p:txBody>
      </p:sp>
    </p:spTree>
    <p:extLst>
      <p:ext uri="{BB962C8B-B14F-4D97-AF65-F5344CB8AC3E}">
        <p14:creationId xmlns:p14="http://schemas.microsoft.com/office/powerpoint/2010/main" val="128849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6" cy="6857352"/>
          </a:xfrm>
          <a:prstGeom prst="rect">
            <a:avLst/>
          </a:prstGeom>
        </p:spPr>
      </p:pic>
      <p:sp>
        <p:nvSpPr>
          <p:cNvPr id="2" name="Title 1"/>
          <p:cNvSpPr>
            <a:spLocks noGrp="1"/>
          </p:cNvSpPr>
          <p:nvPr>
            <p:ph type="title"/>
          </p:nvPr>
        </p:nvSpPr>
        <p:spPr>
          <a:xfrm>
            <a:off x="2192784" y="1145220"/>
            <a:ext cx="8043169" cy="3533312"/>
          </a:xfrm>
        </p:spPr>
        <p:txBody>
          <a:bodyPr>
            <a:normAutofit/>
          </a:bodyPr>
          <a:lstStyle>
            <a:lvl1pPr>
              <a:defRPr sz="3600" b="0" i="1">
                <a:solidFill>
                  <a:schemeClr val="bg1"/>
                </a:solidFill>
              </a:defRPr>
            </a:lvl1pPr>
          </a:lstStyle>
          <a:p>
            <a:r>
              <a:rPr lang="en-US" dirty="0" smtClean="0"/>
              <a:t>Click to edit Master title style</a:t>
            </a:r>
            <a:endParaRPr lang="nl-NL" dirty="0"/>
          </a:p>
        </p:txBody>
      </p:sp>
    </p:spTree>
    <p:extLst>
      <p:ext uri="{BB962C8B-B14F-4D97-AF65-F5344CB8AC3E}">
        <p14:creationId xmlns:p14="http://schemas.microsoft.com/office/powerpoint/2010/main" val="185240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4"/>
          </a:xfrm>
          <a:prstGeom prst="rect">
            <a:avLst/>
          </a:prstGeom>
        </p:spPr>
      </p:pic>
      <p:sp>
        <p:nvSpPr>
          <p:cNvPr id="2" name="Title 1"/>
          <p:cNvSpPr>
            <a:spLocks noGrp="1"/>
          </p:cNvSpPr>
          <p:nvPr>
            <p:ph type="title"/>
          </p:nvPr>
        </p:nvSpPr>
        <p:spPr>
          <a:xfrm>
            <a:off x="831849" y="4163627"/>
            <a:ext cx="11073105" cy="1193862"/>
          </a:xfrm>
        </p:spPr>
        <p:txBody>
          <a:bodyPr anchor="b"/>
          <a:lstStyle>
            <a:lvl1pPr>
              <a:defRPr sz="6000">
                <a:solidFill>
                  <a:srgbClr val="1D6FB8"/>
                </a:solidFill>
              </a:defRPr>
            </a:lvl1pPr>
          </a:lstStyle>
          <a:p>
            <a:r>
              <a:rPr lang="en-US" dirty="0" smtClean="0"/>
              <a:t>Click to edit Master title style</a:t>
            </a:r>
            <a:endParaRPr lang="nl-NL" dirty="0"/>
          </a:p>
        </p:txBody>
      </p:sp>
      <p:sp>
        <p:nvSpPr>
          <p:cNvPr id="3" name="Text Placeholder 2"/>
          <p:cNvSpPr>
            <a:spLocks noGrp="1"/>
          </p:cNvSpPr>
          <p:nvPr>
            <p:ph type="body" idx="1"/>
          </p:nvPr>
        </p:nvSpPr>
        <p:spPr>
          <a:xfrm>
            <a:off x="838200" y="5672539"/>
            <a:ext cx="10515600" cy="95020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1291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 y="322"/>
            <a:ext cx="12192576" cy="6857678"/>
          </a:xfrm>
          <a:prstGeom prst="rect">
            <a:avLst/>
          </a:prstGeom>
        </p:spPr>
      </p:pic>
      <p:sp>
        <p:nvSpPr>
          <p:cNvPr id="2" name="Title 1"/>
          <p:cNvSpPr>
            <a:spLocks noGrp="1"/>
          </p:cNvSpPr>
          <p:nvPr>
            <p:ph type="title"/>
          </p:nvPr>
        </p:nvSpPr>
        <p:spPr>
          <a:xfrm>
            <a:off x="837912" y="71021"/>
            <a:ext cx="10515600" cy="1065321"/>
          </a:xfrm>
        </p:spPr>
        <p:txBody>
          <a:bodyPr/>
          <a:lstStyle>
            <a:lvl1pPr>
              <a:defRPr>
                <a:solidFill>
                  <a:schemeClr val="bg1"/>
                </a:solidFill>
              </a:defRPr>
            </a:lvl1pPr>
          </a:lstStyle>
          <a:p>
            <a:r>
              <a:rPr lang="en-US" dirty="0" smtClean="0"/>
              <a:t>Click to edit Master title style</a:t>
            </a:r>
            <a:endParaRPr lang="nl-NL" dirty="0"/>
          </a:p>
        </p:txBody>
      </p:sp>
    </p:spTree>
    <p:extLst>
      <p:ext uri="{BB962C8B-B14F-4D97-AF65-F5344CB8AC3E}">
        <p14:creationId xmlns:p14="http://schemas.microsoft.com/office/powerpoint/2010/main" val="333284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 y="322"/>
            <a:ext cx="12192574" cy="6857678"/>
          </a:xfrm>
          <a:prstGeom prst="rect">
            <a:avLst/>
          </a:prstGeom>
        </p:spPr>
      </p:pic>
    </p:spTree>
    <p:extLst>
      <p:ext uri="{BB962C8B-B14F-4D97-AF65-F5344CB8AC3E}">
        <p14:creationId xmlns:p14="http://schemas.microsoft.com/office/powerpoint/2010/main" val="262940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22"/>
            <a:ext cx="12191998" cy="6857354"/>
          </a:xfrm>
          <a:prstGeom prst="rect">
            <a:avLst/>
          </a:prstGeom>
        </p:spPr>
      </p:pic>
      <p:sp>
        <p:nvSpPr>
          <p:cNvPr id="2" name="Title 1"/>
          <p:cNvSpPr>
            <a:spLocks noGrp="1"/>
          </p:cNvSpPr>
          <p:nvPr>
            <p:ph type="title"/>
          </p:nvPr>
        </p:nvSpPr>
        <p:spPr>
          <a:xfrm>
            <a:off x="838200" y="71021"/>
            <a:ext cx="10515600" cy="1047258"/>
          </a:xfrm>
        </p:spPr>
        <p:txBody>
          <a:bodyPr/>
          <a:lstStyle>
            <a:lvl1pPr>
              <a:defRPr>
                <a:solidFill>
                  <a:schemeClr val="bg1"/>
                </a:solidFill>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60528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22"/>
            <a:ext cx="12191998" cy="6857354"/>
          </a:xfrm>
          <a:prstGeom prst="rect">
            <a:avLst/>
          </a:prstGeom>
        </p:spPr>
      </p:pic>
      <p:sp>
        <p:nvSpPr>
          <p:cNvPr id="2" name="Title 1"/>
          <p:cNvSpPr>
            <a:spLocks noGrp="1"/>
          </p:cNvSpPr>
          <p:nvPr>
            <p:ph type="title"/>
          </p:nvPr>
        </p:nvSpPr>
        <p:spPr>
          <a:xfrm>
            <a:off x="838200" y="35508"/>
            <a:ext cx="10515600" cy="1118588"/>
          </a:xfrm>
        </p:spPr>
        <p:txBody>
          <a:bodyPr/>
          <a:lstStyle>
            <a:lvl1pPr>
              <a:defRPr>
                <a:solidFill>
                  <a:schemeClr val="bg1"/>
                </a:solidFill>
              </a:defRPr>
            </a:lvl1pPr>
          </a:lstStyle>
          <a:p>
            <a:r>
              <a:rPr lang="en-US" dirty="0" smtClean="0"/>
              <a:t>Click to edit Master title style</a:t>
            </a:r>
            <a:endParaRPr lang="nl-NL"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15835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576" cy="6857678"/>
          </a:xfrm>
          <a:prstGeom prst="rect">
            <a:avLst/>
          </a:prstGeom>
        </p:spPr>
      </p:pic>
      <p:sp>
        <p:nvSpPr>
          <p:cNvPr id="2" name="Title 1"/>
          <p:cNvSpPr>
            <a:spLocks noGrp="1"/>
          </p:cNvSpPr>
          <p:nvPr>
            <p:ph type="title"/>
          </p:nvPr>
        </p:nvSpPr>
        <p:spPr>
          <a:xfrm>
            <a:off x="838200" y="71021"/>
            <a:ext cx="10515600" cy="1047258"/>
          </a:xfrm>
        </p:spPr>
        <p:txBody>
          <a:bodyPr/>
          <a:lstStyle>
            <a:lvl1pPr>
              <a:defRPr>
                <a:solidFill>
                  <a:schemeClr val="bg1"/>
                </a:solidFill>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49761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8" cy="6857354"/>
          </a:xfrm>
          <a:prstGeom prst="rect">
            <a:avLst/>
          </a:prstGeom>
        </p:spPr>
      </p:pic>
      <p:sp>
        <p:nvSpPr>
          <p:cNvPr id="2" name="Title 1"/>
          <p:cNvSpPr>
            <a:spLocks noGrp="1"/>
          </p:cNvSpPr>
          <p:nvPr>
            <p:ph type="title"/>
          </p:nvPr>
        </p:nvSpPr>
        <p:spPr>
          <a:xfrm>
            <a:off x="839788" y="79899"/>
            <a:ext cx="10515600" cy="1020933"/>
          </a:xfrm>
        </p:spPr>
        <p:txBody>
          <a:bodyPr/>
          <a:lstStyle>
            <a:lvl1pPr>
              <a:defRPr>
                <a:solidFill>
                  <a:schemeClr val="bg1"/>
                </a:solidFill>
              </a:defRPr>
            </a:lvl1pPr>
          </a:lstStyle>
          <a:p>
            <a:r>
              <a:rPr lang="en-US" dirty="0" smtClean="0"/>
              <a:t>Click to edit Master title style</a:t>
            </a:r>
            <a:endParaRPr lang="nl-NL"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428960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8" cy="6857354"/>
          </a:xfrm>
          <a:prstGeom prst="rect">
            <a:avLst/>
          </a:prstGeom>
        </p:spPr>
      </p:pic>
      <p:sp>
        <p:nvSpPr>
          <p:cNvPr id="2" name="Title 1"/>
          <p:cNvSpPr>
            <a:spLocks noGrp="1"/>
          </p:cNvSpPr>
          <p:nvPr>
            <p:ph type="title"/>
          </p:nvPr>
        </p:nvSpPr>
        <p:spPr>
          <a:xfrm>
            <a:off x="838200" y="71022"/>
            <a:ext cx="10515600" cy="1029810"/>
          </a:xfrm>
        </p:spPr>
        <p:txBody>
          <a:bodyPr/>
          <a:lstStyle>
            <a:lvl1pPr>
              <a:defRPr>
                <a:solidFill>
                  <a:schemeClr val="bg1"/>
                </a:solidFill>
              </a:defRPr>
            </a:lvl1pPr>
          </a:lstStyle>
          <a:p>
            <a:r>
              <a:rPr lang="en-US" dirty="0" smtClean="0"/>
              <a:t>Click to edit Master title style</a:t>
            </a:r>
            <a:endParaRPr lang="nl-NL" dirty="0"/>
          </a:p>
        </p:txBody>
      </p:sp>
    </p:spTree>
    <p:extLst>
      <p:ext uri="{BB962C8B-B14F-4D97-AF65-F5344CB8AC3E}">
        <p14:creationId xmlns:p14="http://schemas.microsoft.com/office/powerpoint/2010/main" val="368959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175577314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5" r:id="rId3"/>
    <p:sldLayoutId id="2147483666" r:id="rId4"/>
    <p:sldLayoutId id="2147483650" r:id="rId5"/>
    <p:sldLayoutId id="2147483652" r:id="rId6"/>
    <p:sldLayoutId id="2147483660" r:id="rId7"/>
    <p:sldLayoutId id="2147483653" r:id="rId8"/>
    <p:sldLayoutId id="2147483654" r:id="rId9"/>
    <p:sldLayoutId id="2147483661" r:id="rId10"/>
    <p:sldLayoutId id="2147483662" r:id="rId11"/>
    <p:sldLayoutId id="2147483664" r:id="rId12"/>
    <p:sldLayoutId id="2147483663" r:id="rId13"/>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D6FB8"/>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D6FB8"/>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D6FB8"/>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D6FB8"/>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D6FB8"/>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rizoomes.nl/dikke-bob-voor-vette-crisis/attachment/beeldvorming/"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rizoomes.nl/dikke-bob-voor-vette-crisis/attachment/oordeelsvorming/"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rizoomes.nl/dikke-bob-voor-vette-crisis/attachment/besluitvorming/"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risis#cite_note-1" TargetMode="External"/><Relationship Id="rId2" Type="http://schemas.openxmlformats.org/officeDocument/2006/relationships/hyperlink" Target="https://en.wikipedia.org/wiki/Greek_language" TargetMode="External"/><Relationship Id="rId1" Type="http://schemas.openxmlformats.org/officeDocument/2006/relationships/slideLayout" Target="../slideLayouts/slideLayout7.xml"/><Relationship Id="rId4" Type="http://schemas.openxmlformats.org/officeDocument/2006/relationships/hyperlink" Target="https://en.wikipedia.org/wiki/Adjectival_for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nl-NL" dirty="0" err="1" smtClean="0"/>
              <a:t>Welcome</a:t>
            </a:r>
            <a:endParaRPr lang="nl-NL" dirty="0"/>
          </a:p>
        </p:txBody>
      </p:sp>
    </p:spTree>
    <p:extLst>
      <p:ext uri="{BB962C8B-B14F-4D97-AF65-F5344CB8AC3E}">
        <p14:creationId xmlns:p14="http://schemas.microsoft.com/office/powerpoint/2010/main" val="2157146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a:t>Voorbereiding : </a:t>
            </a:r>
            <a:r>
              <a:rPr lang="nl-NL" dirty="0" smtClean="0"/>
              <a:t>leren van incidenten (5) </a:t>
            </a:r>
            <a:endParaRPr lang="nl-NL" dirty="0"/>
          </a:p>
        </p:txBody>
      </p:sp>
      <p:sp>
        <p:nvSpPr>
          <p:cNvPr id="3" name="Tekstvak 2"/>
          <p:cNvSpPr txBox="1"/>
          <p:nvPr/>
        </p:nvSpPr>
        <p:spPr>
          <a:xfrm>
            <a:off x="732940" y="1572501"/>
            <a:ext cx="10878312" cy="6186309"/>
          </a:xfrm>
          <a:prstGeom prst="rect">
            <a:avLst/>
          </a:prstGeom>
          <a:noFill/>
        </p:spPr>
        <p:txBody>
          <a:bodyPr wrap="square" rtlCol="0">
            <a:spAutoFit/>
          </a:bodyPr>
          <a:lstStyle/>
          <a:p>
            <a:endParaRPr lang="nl-NL" sz="2200" dirty="0" smtClean="0"/>
          </a:p>
          <a:p>
            <a:endParaRPr lang="nl-NL" sz="2200" dirty="0"/>
          </a:p>
          <a:p>
            <a:pPr marL="712788" indent="633413">
              <a:buFont typeface="Arial" panose="020B0604020202020204" pitchFamily="34" charset="0"/>
              <a:buChar char="•"/>
            </a:pPr>
            <a:r>
              <a:rPr lang="nl-NL" sz="2200" dirty="0" smtClean="0"/>
              <a:t>(Bijna) incidenten en crisissituaties</a:t>
            </a:r>
          </a:p>
          <a:p>
            <a:pPr marL="712788" indent="633413">
              <a:buFont typeface="Arial" panose="020B0604020202020204" pitchFamily="34" charset="0"/>
              <a:buChar char="•"/>
            </a:pPr>
            <a:r>
              <a:rPr lang="nl-NL" sz="2200" dirty="0" smtClean="0"/>
              <a:t>Met interne en externe stakeholders</a:t>
            </a:r>
          </a:p>
          <a:p>
            <a:pPr marL="712788" indent="633413">
              <a:buFont typeface="Arial" panose="020B0604020202020204" pitchFamily="34" charset="0"/>
              <a:buChar char="•"/>
            </a:pPr>
            <a:r>
              <a:rPr lang="nl-NL" sz="2200" dirty="0" smtClean="0"/>
              <a:t>Onderwijs en diensten </a:t>
            </a:r>
          </a:p>
          <a:p>
            <a:pPr marL="712788" indent="633413">
              <a:buFont typeface="Arial" panose="020B0604020202020204" pitchFamily="34" charset="0"/>
              <a:buChar char="•"/>
            </a:pPr>
            <a:r>
              <a:rPr lang="nl-NL" sz="2200" dirty="0" smtClean="0"/>
              <a:t>Crisisteams en ‘reguliere’ (lijn)organisatie </a:t>
            </a:r>
          </a:p>
          <a:p>
            <a:pPr marL="712788" indent="633413">
              <a:buFont typeface="Arial" panose="020B0604020202020204" pitchFamily="34" charset="0"/>
              <a:buChar char="•"/>
            </a:pPr>
            <a:endParaRPr lang="nl-NL" sz="2200" dirty="0"/>
          </a:p>
          <a:p>
            <a:pPr marL="712788" indent="633413">
              <a:buFont typeface="Arial" panose="020B0604020202020204" pitchFamily="34" charset="0"/>
              <a:buChar char="•"/>
            </a:pPr>
            <a:r>
              <a:rPr lang="nl-NL" sz="2200" dirty="0" smtClean="0"/>
              <a:t>Vertaal de lessen naar (nieuwe/ aangepaste) procedures en afspraken</a:t>
            </a:r>
          </a:p>
          <a:p>
            <a:pPr marL="712788" indent="633413">
              <a:buFont typeface="Arial" panose="020B0604020202020204" pitchFamily="34" charset="0"/>
              <a:buChar char="•"/>
            </a:pPr>
            <a:r>
              <a:rPr lang="nl-NL" sz="2200" dirty="0" smtClean="0"/>
              <a:t>Gebruik als input voor oefenen</a:t>
            </a:r>
          </a:p>
          <a:p>
            <a:endParaRPr lang="nl-NL" sz="2200" dirty="0" smtClean="0"/>
          </a:p>
          <a:p>
            <a:endParaRPr lang="nl-NL" sz="2200" dirty="0" smtClean="0"/>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smtClean="0"/>
          </a:p>
          <a:p>
            <a:pPr marL="800100" lvl="1" indent="-342900">
              <a:buFont typeface="Arial" panose="020B0604020202020204" pitchFamily="34" charset="0"/>
              <a:buChar char="•"/>
            </a:pPr>
            <a:endParaRPr lang="nl-NL" sz="2200" dirty="0" smtClean="0"/>
          </a:p>
          <a:p>
            <a:r>
              <a:rPr lang="nl-NL" sz="2200" dirty="0" smtClean="0"/>
              <a:t> </a:t>
            </a:r>
          </a:p>
          <a:p>
            <a:endParaRPr lang="nl-NL" sz="2200" dirty="0"/>
          </a:p>
          <a:p>
            <a:endParaRPr lang="nl-NL" sz="2200" dirty="0" smtClean="0"/>
          </a:p>
        </p:txBody>
      </p:sp>
    </p:spTree>
    <p:extLst>
      <p:ext uri="{BB962C8B-B14F-4D97-AF65-F5344CB8AC3E}">
        <p14:creationId xmlns:p14="http://schemas.microsoft.com/office/powerpoint/2010/main" val="3268341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Crisisscenario’s</a:t>
            </a:r>
            <a:endParaRPr lang="nl-NL" dirty="0"/>
          </a:p>
        </p:txBody>
      </p:sp>
      <p:pic>
        <p:nvPicPr>
          <p:cNvPr id="4" name="Picture 5" descr="bouwkunde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2588" y="1424389"/>
            <a:ext cx="3009418" cy="23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ipl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60" y="4174851"/>
            <a:ext cx="3691837" cy="22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4905" y="1333376"/>
            <a:ext cx="4275138"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6207" y="4034498"/>
            <a:ext cx="3822192" cy="2548707"/>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5950" y="1613807"/>
            <a:ext cx="1962150" cy="2324100"/>
          </a:xfrm>
          <a:prstGeom prst="rect">
            <a:avLst/>
          </a:prstGeom>
        </p:spPr>
      </p:pic>
    </p:spTree>
    <p:extLst>
      <p:ext uri="{BB962C8B-B14F-4D97-AF65-F5344CB8AC3E}">
        <p14:creationId xmlns:p14="http://schemas.microsoft.com/office/powerpoint/2010/main" val="80914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Vragen </a:t>
            </a:r>
            <a:r>
              <a:rPr lang="nl-NL" dirty="0" err="1" smtClean="0"/>
              <a:t>casuistiek</a:t>
            </a:r>
            <a:r>
              <a:rPr lang="nl-NL" dirty="0" smtClean="0"/>
              <a:t> </a:t>
            </a:r>
            <a:endParaRPr lang="nl-NL" dirty="0"/>
          </a:p>
        </p:txBody>
      </p:sp>
      <p:sp>
        <p:nvSpPr>
          <p:cNvPr id="3" name="Tekstvak 2"/>
          <p:cNvSpPr txBox="1"/>
          <p:nvPr/>
        </p:nvSpPr>
        <p:spPr>
          <a:xfrm>
            <a:off x="475488" y="1563624"/>
            <a:ext cx="10878312" cy="4832092"/>
          </a:xfrm>
          <a:prstGeom prst="rect">
            <a:avLst/>
          </a:prstGeom>
          <a:noFill/>
        </p:spPr>
        <p:txBody>
          <a:bodyPr wrap="square" rtlCol="0">
            <a:spAutoFit/>
          </a:bodyPr>
          <a:lstStyle/>
          <a:p>
            <a:pPr marL="342900" indent="-342900">
              <a:buAutoNum type="arabicPeriod"/>
            </a:pPr>
            <a:endParaRPr lang="nl-NL" sz="2200" dirty="0" smtClean="0"/>
          </a:p>
          <a:p>
            <a:pPr marL="342900" indent="-342900">
              <a:buAutoNum type="arabicPeriod"/>
            </a:pPr>
            <a:r>
              <a:rPr lang="nl-NL" sz="2200" dirty="0" smtClean="0"/>
              <a:t>Calamiteit in het buitenland</a:t>
            </a:r>
          </a:p>
          <a:p>
            <a:pPr marL="342900" indent="-342900">
              <a:buAutoNum type="arabicPeriod"/>
            </a:pPr>
            <a:endParaRPr lang="nl-NL" sz="2200" dirty="0"/>
          </a:p>
          <a:p>
            <a:pPr marL="342900" indent="-342900">
              <a:buAutoNum type="arabicPeriod"/>
            </a:pPr>
            <a:r>
              <a:rPr lang="nl-NL" sz="2200" dirty="0" smtClean="0"/>
              <a:t>Grootschalige tentamenfraude/ diefstal</a:t>
            </a:r>
          </a:p>
          <a:p>
            <a:pPr marL="342900" indent="-342900">
              <a:buAutoNum type="arabicPeriod"/>
            </a:pPr>
            <a:endParaRPr lang="nl-NL" sz="2200" dirty="0"/>
          </a:p>
          <a:p>
            <a:pPr marL="342900" indent="-342900">
              <a:buAutoNum type="arabicPeriod"/>
            </a:pPr>
            <a:r>
              <a:rPr lang="nl-NL" sz="2200" dirty="0" smtClean="0"/>
              <a:t>(Dreiging) </a:t>
            </a:r>
            <a:r>
              <a:rPr lang="nl-NL" sz="2200" dirty="0" err="1" smtClean="0"/>
              <a:t>schoolshooting</a:t>
            </a:r>
            <a:endParaRPr lang="nl-NL" sz="2200" dirty="0" smtClean="0"/>
          </a:p>
          <a:p>
            <a:pPr marL="342900" indent="-342900">
              <a:buAutoNum type="arabicPeriod"/>
            </a:pPr>
            <a:endParaRPr lang="nl-NL" sz="2200" dirty="0" smtClean="0"/>
          </a:p>
          <a:p>
            <a:pPr marL="342900" indent="-342900">
              <a:buAutoNum type="arabicPeriod"/>
            </a:pPr>
            <a:endParaRPr lang="nl-NL" sz="2200" dirty="0"/>
          </a:p>
          <a:p>
            <a:pPr marL="342900" indent="-342900">
              <a:buFont typeface="Arial" panose="020B0604020202020204" pitchFamily="34" charset="0"/>
              <a:buChar char="•"/>
            </a:pPr>
            <a:r>
              <a:rPr lang="nl-NL" sz="2200" dirty="0" smtClean="0"/>
              <a:t>Hoe op voorbereid?</a:t>
            </a:r>
          </a:p>
          <a:p>
            <a:pPr marL="342900" indent="-342900">
              <a:buFont typeface="Arial" panose="020B0604020202020204" pitchFamily="34" charset="0"/>
              <a:buChar char="•"/>
            </a:pPr>
            <a:r>
              <a:rPr lang="nl-NL" sz="2200" dirty="0" smtClean="0"/>
              <a:t>Wie alarmeer je/ betrek je?</a:t>
            </a:r>
          </a:p>
          <a:p>
            <a:pPr marL="342900" indent="-342900">
              <a:buFont typeface="Arial" panose="020B0604020202020204" pitchFamily="34" charset="0"/>
              <a:buChar char="•"/>
            </a:pPr>
            <a:r>
              <a:rPr lang="nl-NL" sz="2200" dirty="0" smtClean="0"/>
              <a:t>Hoe handelen tijdens? (welke kritieke momenten en besluiten)?</a:t>
            </a:r>
          </a:p>
          <a:p>
            <a:pPr marL="342900" indent="-342900">
              <a:buFont typeface="Arial" panose="020B0604020202020204" pitchFamily="34" charset="0"/>
              <a:buChar char="•"/>
            </a:pPr>
            <a:r>
              <a:rPr lang="nl-NL" sz="2200" dirty="0" smtClean="0"/>
              <a:t>Welke aandachtsgebieden voor de nafase?</a:t>
            </a:r>
          </a:p>
          <a:p>
            <a:pPr marL="342900" indent="-342900">
              <a:buFont typeface="Arial" panose="020B0604020202020204" pitchFamily="34" charset="0"/>
              <a:buChar char="•"/>
            </a:pPr>
            <a:endParaRPr lang="nl-NL" sz="2200" dirty="0" smtClean="0"/>
          </a:p>
          <a:p>
            <a:pPr marL="342900" indent="-342900">
              <a:buAutoNum type="arabicPeriod"/>
            </a:pPr>
            <a:endParaRPr lang="nl-NL" sz="2200" dirty="0"/>
          </a:p>
        </p:txBody>
      </p:sp>
    </p:spTree>
    <p:extLst>
      <p:ext uri="{BB962C8B-B14F-4D97-AF65-F5344CB8AC3E}">
        <p14:creationId xmlns:p14="http://schemas.microsoft.com/office/powerpoint/2010/main" val="253339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2784" y="1172380"/>
            <a:ext cx="8043169" cy="3533312"/>
          </a:xfrm>
        </p:spPr>
        <p:txBody>
          <a:bodyPr>
            <a:normAutofit/>
          </a:bodyPr>
          <a:lstStyle/>
          <a:p>
            <a:pPr algn="ctr"/>
            <a:r>
              <a:rPr lang="nl-NL" sz="8800" b="1" i="0" dirty="0" smtClean="0"/>
              <a:t>Een crisis ?!</a:t>
            </a:r>
            <a:endParaRPr lang="nl-NL" sz="8800" b="1" i="0" dirty="0"/>
          </a:p>
        </p:txBody>
      </p:sp>
    </p:spTree>
    <p:extLst>
      <p:ext uri="{BB962C8B-B14F-4D97-AF65-F5344CB8AC3E}">
        <p14:creationId xmlns:p14="http://schemas.microsoft.com/office/powerpoint/2010/main" val="149437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99CC00"/>
                </a:solidFill>
              </a:rPr>
              <a:t>Tijdens fase</a:t>
            </a:r>
            <a:endParaRPr lang="nl-NL" dirty="0">
              <a:solidFill>
                <a:srgbClr val="99CC00"/>
              </a:solidFill>
            </a:endParaRPr>
          </a:p>
        </p:txBody>
      </p:sp>
      <p:sp>
        <p:nvSpPr>
          <p:cNvPr id="4" name="Tekstvak 3"/>
          <p:cNvSpPr txBox="1"/>
          <p:nvPr/>
        </p:nvSpPr>
        <p:spPr>
          <a:xfrm>
            <a:off x="1336286" y="1329687"/>
            <a:ext cx="9079605" cy="5170646"/>
          </a:xfrm>
          <a:prstGeom prst="rect">
            <a:avLst/>
          </a:prstGeom>
          <a:noFill/>
        </p:spPr>
        <p:txBody>
          <a:bodyPr wrap="square" rtlCol="0">
            <a:spAutoFit/>
          </a:bodyPr>
          <a:lstStyle/>
          <a:p>
            <a:pPr marL="285750" indent="-285750">
              <a:buFont typeface="Arial" panose="020B0604020202020204" pitchFamily="34" charset="0"/>
              <a:buChar char="•"/>
            </a:pPr>
            <a:r>
              <a:rPr lang="nl-NL" sz="2200" dirty="0" smtClean="0"/>
              <a:t>Alarmeren:</a:t>
            </a:r>
          </a:p>
          <a:p>
            <a:pPr marL="742950" lvl="1" indent="-285750">
              <a:buFont typeface="Arial" panose="020B0604020202020204" pitchFamily="34" charset="0"/>
              <a:buChar char="•"/>
            </a:pPr>
            <a:r>
              <a:rPr lang="nl-NL" sz="2200" dirty="0" smtClean="0"/>
              <a:t>Wie alarmeert?</a:t>
            </a:r>
          </a:p>
          <a:p>
            <a:pPr marL="742950" lvl="1" indent="-285750">
              <a:buFont typeface="Arial" panose="020B0604020202020204" pitchFamily="34" charset="0"/>
              <a:buChar char="•"/>
            </a:pPr>
            <a:r>
              <a:rPr lang="nl-NL" sz="2200" dirty="0" smtClean="0"/>
              <a:t>Welk(e) team(s) worden gealarmeerd?</a:t>
            </a:r>
          </a:p>
          <a:p>
            <a:pPr marL="742950" lvl="1" indent="-285750">
              <a:buFont typeface="Arial" panose="020B0604020202020204" pitchFamily="34" charset="0"/>
              <a:buChar char="•"/>
            </a:pPr>
            <a:r>
              <a:rPr lang="nl-NL" sz="2200" dirty="0" smtClean="0"/>
              <a:t>In welke situaties wordt gealarmeerd?</a:t>
            </a:r>
          </a:p>
          <a:p>
            <a:pPr marL="742950" lvl="1" indent="-285750">
              <a:buFont typeface="Arial" panose="020B0604020202020204" pitchFamily="34" charset="0"/>
              <a:buChar char="•"/>
            </a:pPr>
            <a:r>
              <a:rPr lang="nl-NL" sz="2200" dirty="0" smtClean="0"/>
              <a:t>Opschalen</a:t>
            </a:r>
          </a:p>
          <a:p>
            <a:pPr marL="1200150" lvl="2" indent="-285750">
              <a:buFont typeface="Arial" panose="020B0604020202020204" pitchFamily="34" charset="0"/>
              <a:buChar char="•"/>
            </a:pPr>
            <a:r>
              <a:rPr lang="nl-NL" sz="2200" dirty="0" smtClean="0"/>
              <a:t>Welke criteria spelen een rol </a:t>
            </a:r>
          </a:p>
          <a:p>
            <a:pPr marL="1657350" lvl="3" indent="-285750">
              <a:buFont typeface="Arial" panose="020B0604020202020204" pitchFamily="34" charset="0"/>
              <a:buChar char="•"/>
            </a:pPr>
            <a:r>
              <a:rPr lang="nl-NL" sz="2200" dirty="0" smtClean="0"/>
              <a:t>Organisatorische, financiële, communicatieve, etc.) </a:t>
            </a:r>
          </a:p>
          <a:p>
            <a:pPr marL="742950" lvl="1" indent="-285750">
              <a:buFont typeface="Arial" panose="020B0604020202020204" pitchFamily="34" charset="0"/>
              <a:buChar char="•"/>
            </a:pPr>
            <a:endParaRPr lang="nl-NL" sz="2200" dirty="0" smtClean="0"/>
          </a:p>
          <a:p>
            <a:pPr marL="285750" indent="-285750">
              <a:buFont typeface="Arial" panose="020B0604020202020204" pitchFamily="34" charset="0"/>
              <a:buChar char="•"/>
            </a:pPr>
            <a:r>
              <a:rPr lang="nl-NL" sz="2200" dirty="0" smtClean="0"/>
              <a:t>Vergadermethodiek: </a:t>
            </a:r>
          </a:p>
          <a:p>
            <a:pPr marL="742950" lvl="1" indent="-285750">
              <a:buFont typeface="Arial" panose="020B0604020202020204" pitchFamily="34" charset="0"/>
              <a:buChar char="•"/>
            </a:pPr>
            <a:r>
              <a:rPr lang="nl-NL" sz="2200" b="1" dirty="0" smtClean="0"/>
              <a:t>BOB procedure;</a:t>
            </a:r>
          </a:p>
          <a:p>
            <a:r>
              <a:rPr lang="nl-NL" sz="2200" dirty="0" smtClean="0"/>
              <a:t>	- Beeldvorming</a:t>
            </a:r>
          </a:p>
          <a:p>
            <a:r>
              <a:rPr lang="nl-NL" sz="2200" dirty="0" smtClean="0"/>
              <a:t>	- Oordeelsvorming</a:t>
            </a:r>
          </a:p>
          <a:p>
            <a:r>
              <a:rPr lang="nl-NL" sz="2200" dirty="0" smtClean="0"/>
              <a:t>	- Besluitvorming 	</a:t>
            </a:r>
          </a:p>
          <a:p>
            <a:endParaRPr lang="nl-NL" sz="2200" dirty="0"/>
          </a:p>
          <a:p>
            <a:pPr marL="342900" indent="-342900">
              <a:buFont typeface="Arial" panose="020B0604020202020204" pitchFamily="34" charset="0"/>
              <a:buChar char="•"/>
            </a:pPr>
            <a:r>
              <a:rPr lang="nl-NL" sz="2200" dirty="0" smtClean="0"/>
              <a:t>Afschalen</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9314" y="4301078"/>
            <a:ext cx="1357313" cy="130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511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587" y="214685"/>
            <a:ext cx="10515600" cy="1029810"/>
          </a:xfrm>
        </p:spPr>
        <p:txBody>
          <a:bodyPr>
            <a:normAutofit fontScale="90000"/>
          </a:bodyPr>
          <a:lstStyle/>
          <a:p>
            <a:r>
              <a:rPr lang="en-GB" dirty="0" smtClean="0"/>
              <a:t>	</a:t>
            </a:r>
            <a:r>
              <a:rPr lang="en-GB" dirty="0" err="1" smtClean="0"/>
              <a:t>Beeldvorming</a:t>
            </a:r>
            <a:r>
              <a:rPr lang="en-GB" dirty="0"/>
              <a:t/>
            </a:r>
            <a:br>
              <a:rPr lang="en-GB" dirty="0"/>
            </a:br>
            <a:endParaRPr lang="nl-NL" dirty="0"/>
          </a:p>
        </p:txBody>
      </p:sp>
      <p:sp>
        <p:nvSpPr>
          <p:cNvPr id="2" name="Rechthoek 1"/>
          <p:cNvSpPr/>
          <p:nvPr/>
        </p:nvSpPr>
        <p:spPr>
          <a:xfrm>
            <a:off x="556592" y="1991778"/>
            <a:ext cx="8977022" cy="4247317"/>
          </a:xfrm>
          <a:prstGeom prst="rect">
            <a:avLst/>
          </a:prstGeom>
        </p:spPr>
        <p:txBody>
          <a:bodyPr wrap="square">
            <a:spAutoFit/>
          </a:bodyPr>
          <a:lstStyle/>
          <a:p>
            <a:pPr lvl="0"/>
            <a:r>
              <a:rPr lang="nl-NL" i="1" dirty="0" err="1" smtClean="0"/>
              <a:t>Situatie-analyse</a:t>
            </a:r>
            <a:r>
              <a:rPr lang="nl-NL" dirty="0" smtClean="0"/>
              <a:t>.</a:t>
            </a:r>
          </a:p>
          <a:p>
            <a:pPr lvl="0"/>
            <a:r>
              <a:rPr lang="nl-NL" dirty="0" smtClean="0"/>
              <a:t> </a:t>
            </a:r>
          </a:p>
          <a:p>
            <a:pPr lvl="0"/>
            <a:r>
              <a:rPr lang="nl-NL" dirty="0" smtClean="0"/>
              <a:t>Beeldvorming </a:t>
            </a:r>
            <a:r>
              <a:rPr lang="nl-NL" dirty="0"/>
              <a:t>begint met het achterhalen van de feiten. </a:t>
            </a:r>
            <a:endParaRPr lang="nl-NL" dirty="0" smtClean="0"/>
          </a:p>
          <a:p>
            <a:pPr marL="285750" lvl="0" indent="-285750">
              <a:buFont typeface="Arial" panose="020B0604020202020204" pitchFamily="34" charset="0"/>
              <a:buChar char="•"/>
            </a:pPr>
            <a:r>
              <a:rPr lang="nl-NL" dirty="0" smtClean="0"/>
              <a:t>Wat </a:t>
            </a:r>
            <a:r>
              <a:rPr lang="nl-NL" dirty="0"/>
              <a:t>is er aan de hand, </a:t>
            </a:r>
            <a:endParaRPr lang="nl-NL" dirty="0" smtClean="0"/>
          </a:p>
          <a:p>
            <a:pPr marL="285750" lvl="0" indent="-285750">
              <a:buFont typeface="Arial" panose="020B0604020202020204" pitchFamily="34" charset="0"/>
              <a:buChar char="•"/>
            </a:pPr>
            <a:r>
              <a:rPr lang="nl-NL" dirty="0" smtClean="0"/>
              <a:t>wat </a:t>
            </a:r>
            <a:r>
              <a:rPr lang="nl-NL" dirty="0"/>
              <a:t>is de situatie? </a:t>
            </a:r>
            <a:endParaRPr lang="nl-NL" dirty="0" smtClean="0"/>
          </a:p>
          <a:p>
            <a:pPr marL="285750" lvl="0" indent="-285750">
              <a:buFont typeface="Arial" panose="020B0604020202020204" pitchFamily="34" charset="0"/>
              <a:buChar char="•"/>
            </a:pPr>
            <a:r>
              <a:rPr lang="nl-NL" dirty="0" smtClean="0"/>
              <a:t>Wat </a:t>
            </a:r>
            <a:r>
              <a:rPr lang="nl-NL" dirty="0"/>
              <a:t>is de bron, </a:t>
            </a:r>
            <a:endParaRPr lang="nl-NL" dirty="0" smtClean="0"/>
          </a:p>
          <a:p>
            <a:pPr marL="285750" lvl="0" indent="-285750">
              <a:buFont typeface="Arial" panose="020B0604020202020204" pitchFamily="34" charset="0"/>
              <a:buChar char="•"/>
            </a:pPr>
            <a:r>
              <a:rPr lang="nl-NL" dirty="0" smtClean="0"/>
              <a:t>wat </a:t>
            </a:r>
            <a:r>
              <a:rPr lang="nl-NL" dirty="0"/>
              <a:t>zijn de effecten, </a:t>
            </a:r>
            <a:endParaRPr lang="nl-NL" dirty="0" smtClean="0"/>
          </a:p>
          <a:p>
            <a:pPr marL="285750" lvl="0" indent="-285750">
              <a:buFont typeface="Arial" panose="020B0604020202020204" pitchFamily="34" charset="0"/>
              <a:buChar char="•"/>
            </a:pPr>
            <a:r>
              <a:rPr lang="nl-NL" dirty="0" smtClean="0"/>
              <a:t>wat </a:t>
            </a:r>
            <a:r>
              <a:rPr lang="nl-NL" dirty="0"/>
              <a:t>is het impactgebied? </a:t>
            </a:r>
            <a:endParaRPr lang="nl-NL" dirty="0" smtClean="0"/>
          </a:p>
          <a:p>
            <a:pPr marL="285750" lvl="0" indent="-285750">
              <a:buFont typeface="Arial" panose="020B0604020202020204" pitchFamily="34" charset="0"/>
              <a:buChar char="•"/>
            </a:pPr>
            <a:r>
              <a:rPr lang="nl-NL" dirty="0" smtClean="0"/>
              <a:t>Hoe </a:t>
            </a:r>
            <a:r>
              <a:rPr lang="nl-NL" dirty="0"/>
              <a:t>raakt het de veiligheid, continuïteit en reputatie van de organisatie? </a:t>
            </a:r>
            <a:endParaRPr lang="nl-NL" dirty="0" smtClean="0"/>
          </a:p>
          <a:p>
            <a:pPr marL="285750" lvl="0" indent="-285750">
              <a:buFont typeface="Arial" panose="020B0604020202020204" pitchFamily="34" charset="0"/>
              <a:buChar char="•"/>
            </a:pPr>
            <a:r>
              <a:rPr lang="nl-NL" dirty="0" smtClean="0"/>
              <a:t>Wat </a:t>
            </a:r>
            <a:r>
              <a:rPr lang="nl-NL" dirty="0"/>
              <a:t>is de oorzaak, en gaat de oorzaak nog invloed hebben op de rest van het incident? </a:t>
            </a:r>
            <a:endParaRPr lang="nl-NL" dirty="0" smtClean="0"/>
          </a:p>
          <a:p>
            <a:pPr marL="285750" lvl="0" indent="-285750">
              <a:buFont typeface="Arial" panose="020B0604020202020204" pitchFamily="34" charset="0"/>
              <a:buChar char="•"/>
            </a:pPr>
            <a:r>
              <a:rPr lang="nl-NL" dirty="0" smtClean="0"/>
              <a:t>Is </a:t>
            </a:r>
            <a:r>
              <a:rPr lang="nl-NL" dirty="0"/>
              <a:t>je organisatie alleen slachtoffer, of ben je wellicht ook dader? </a:t>
            </a:r>
            <a:endParaRPr lang="nl-NL" dirty="0" smtClean="0"/>
          </a:p>
          <a:p>
            <a:pPr lvl="0"/>
            <a:r>
              <a:rPr lang="nl-NL" dirty="0" smtClean="0"/>
              <a:t>Beperk </a:t>
            </a:r>
            <a:r>
              <a:rPr lang="nl-NL" dirty="0"/>
              <a:t>de analyse over de oorzaak in het begin tot de relevante elementen voor het bezweren van de acute crisis, anders kost het je te veel kostbare tijd voor de volgende stappen</a:t>
            </a:r>
            <a:r>
              <a:rPr lang="nl-NL" dirty="0" smtClean="0"/>
              <a:t>.</a:t>
            </a:r>
            <a:endParaRPr lang="en-GB" dirty="0"/>
          </a:p>
        </p:txBody>
      </p:sp>
      <p:pic>
        <p:nvPicPr>
          <p:cNvPr id="5" name="Afbeelding 4" descr="Beeldvormi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480311" y="1257592"/>
            <a:ext cx="4232745" cy="2719345"/>
          </a:xfrm>
          <a:prstGeom prst="rect">
            <a:avLst/>
          </a:prstGeom>
          <a:noFill/>
          <a:ln>
            <a:noFill/>
          </a:ln>
        </p:spPr>
      </p:pic>
    </p:spTree>
    <p:extLst>
      <p:ext uri="{BB962C8B-B14F-4D97-AF65-F5344CB8AC3E}">
        <p14:creationId xmlns:p14="http://schemas.microsoft.com/office/powerpoint/2010/main" val="3691843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Beeldvorming</a:t>
            </a:r>
            <a:endParaRPr lang="en-GB" dirty="0"/>
          </a:p>
        </p:txBody>
      </p:sp>
      <p:sp>
        <p:nvSpPr>
          <p:cNvPr id="3" name="Rechthoek 2"/>
          <p:cNvSpPr/>
          <p:nvPr/>
        </p:nvSpPr>
        <p:spPr>
          <a:xfrm>
            <a:off x="691763" y="2045004"/>
            <a:ext cx="8436334" cy="2585323"/>
          </a:xfrm>
          <a:prstGeom prst="rect">
            <a:avLst/>
          </a:prstGeom>
        </p:spPr>
        <p:txBody>
          <a:bodyPr wrap="square">
            <a:spAutoFit/>
          </a:bodyPr>
          <a:lstStyle/>
          <a:p>
            <a:pPr lvl="0"/>
            <a:r>
              <a:rPr lang="nl-NL" i="1" dirty="0"/>
              <a:t>Scenario-analyse</a:t>
            </a:r>
            <a:r>
              <a:rPr lang="nl-NL" dirty="0"/>
              <a:t>. </a:t>
            </a:r>
            <a:endParaRPr lang="nl-NL" dirty="0" smtClean="0"/>
          </a:p>
          <a:p>
            <a:pPr lvl="0"/>
            <a:r>
              <a:rPr lang="nl-NL" dirty="0" smtClean="0"/>
              <a:t>De </a:t>
            </a:r>
            <a:r>
              <a:rPr lang="nl-NL" dirty="0"/>
              <a:t>tweede stap in beeldvorming is het inschatten van de incidentontwikkeling</a:t>
            </a:r>
            <a:r>
              <a:rPr lang="nl-NL" dirty="0" smtClean="0"/>
              <a:t>.</a:t>
            </a:r>
          </a:p>
          <a:p>
            <a:pPr marL="285750" lvl="0" indent="-285750">
              <a:buFont typeface="Arial" panose="020B0604020202020204" pitchFamily="34" charset="0"/>
              <a:buChar char="•"/>
            </a:pPr>
            <a:r>
              <a:rPr lang="nl-NL" dirty="0" smtClean="0"/>
              <a:t>Waar </a:t>
            </a:r>
            <a:r>
              <a:rPr lang="nl-NL" dirty="0"/>
              <a:t>gaat de crisis waarschijnlijk heen? </a:t>
            </a:r>
            <a:endParaRPr lang="nl-NL" dirty="0" smtClean="0"/>
          </a:p>
          <a:p>
            <a:pPr marL="285750" lvl="0" indent="-285750">
              <a:buFont typeface="Arial" panose="020B0604020202020204" pitchFamily="34" charset="0"/>
              <a:buChar char="•"/>
            </a:pPr>
            <a:r>
              <a:rPr lang="nl-NL" dirty="0" smtClean="0"/>
              <a:t>Welke </a:t>
            </a:r>
            <a:r>
              <a:rPr lang="nl-NL" dirty="0"/>
              <a:t>scenario’s zijn er mogelijk nog meer te verwachten? </a:t>
            </a:r>
            <a:endParaRPr lang="nl-NL" dirty="0" smtClean="0"/>
          </a:p>
          <a:p>
            <a:pPr lvl="0"/>
            <a:r>
              <a:rPr lang="nl-NL" dirty="0" smtClean="0"/>
              <a:t>Kijk </a:t>
            </a:r>
            <a:r>
              <a:rPr lang="nl-NL" dirty="0"/>
              <a:t>daarbij niet alleen naar waarschijnlijkheid, maar ook naar onwenselijkheid: wat moet absoluut voorkomen worden? </a:t>
            </a:r>
            <a:endParaRPr lang="nl-NL" dirty="0" smtClean="0"/>
          </a:p>
          <a:p>
            <a:pPr lvl="0"/>
            <a:r>
              <a:rPr lang="nl-NL" dirty="0" smtClean="0"/>
              <a:t>Scenario-analyse </a:t>
            </a:r>
            <a:r>
              <a:rPr lang="nl-NL" dirty="0"/>
              <a:t>kan er dus toe leiden dat je meerdere crises tegelijkertijd gaat managen: de reële crisis zoals die zich nu al voordoet, en de ongewenste crises die koste wat kost voorkomen moeten worden, hoe klein de kans ook is.</a:t>
            </a:r>
            <a:endParaRPr lang="en-GB" dirty="0"/>
          </a:p>
        </p:txBody>
      </p:sp>
    </p:spTree>
    <p:extLst>
      <p:ext uri="{BB962C8B-B14F-4D97-AF65-F5344CB8AC3E}">
        <p14:creationId xmlns:p14="http://schemas.microsoft.com/office/powerpoint/2010/main" val="2957199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1811" y="214145"/>
            <a:ext cx="10515600" cy="1029810"/>
          </a:xfrm>
        </p:spPr>
        <p:txBody>
          <a:bodyPr>
            <a:normAutofit fontScale="90000"/>
          </a:bodyPr>
          <a:lstStyle/>
          <a:p>
            <a:r>
              <a:rPr lang="en-GB" dirty="0" err="1"/>
              <a:t>Oordeelsvorming</a:t>
            </a:r>
            <a:r>
              <a:rPr lang="en-GB" dirty="0"/>
              <a:t/>
            </a:r>
            <a:br>
              <a:rPr lang="en-GB" dirty="0"/>
            </a:br>
            <a:endParaRPr lang="en-GB" dirty="0"/>
          </a:p>
        </p:txBody>
      </p:sp>
      <p:sp>
        <p:nvSpPr>
          <p:cNvPr id="3" name="Rechthoek 2"/>
          <p:cNvSpPr/>
          <p:nvPr/>
        </p:nvSpPr>
        <p:spPr>
          <a:xfrm>
            <a:off x="548640" y="1840673"/>
            <a:ext cx="8595360" cy="3416320"/>
          </a:xfrm>
          <a:prstGeom prst="rect">
            <a:avLst/>
          </a:prstGeom>
        </p:spPr>
        <p:txBody>
          <a:bodyPr wrap="square">
            <a:spAutoFit/>
          </a:bodyPr>
          <a:lstStyle/>
          <a:p>
            <a:pPr lvl="0"/>
            <a:r>
              <a:rPr lang="nl-NL" i="1" dirty="0"/>
              <a:t>Optie-analyse</a:t>
            </a:r>
            <a:r>
              <a:rPr lang="nl-NL" dirty="0"/>
              <a:t>. </a:t>
            </a:r>
            <a:endParaRPr lang="nl-NL" dirty="0" smtClean="0"/>
          </a:p>
          <a:p>
            <a:pPr lvl="0"/>
            <a:r>
              <a:rPr lang="nl-NL" dirty="0" smtClean="0"/>
              <a:t>Als </a:t>
            </a:r>
            <a:r>
              <a:rPr lang="nl-NL" dirty="0"/>
              <a:t>de situatie en de scenario’s duidelijk zijn, start je de oordeelsvorming met het inventariseren van de opties. </a:t>
            </a:r>
            <a:endParaRPr lang="nl-NL" dirty="0" smtClean="0"/>
          </a:p>
          <a:p>
            <a:pPr marL="285750" lvl="0" indent="-285750">
              <a:buFont typeface="Arial" panose="020B0604020202020204" pitchFamily="34" charset="0"/>
              <a:buChar char="•"/>
            </a:pPr>
            <a:r>
              <a:rPr lang="nl-NL" dirty="0" smtClean="0"/>
              <a:t>Wat </a:t>
            </a:r>
            <a:r>
              <a:rPr lang="nl-NL" dirty="0"/>
              <a:t>kan je allemaal </a:t>
            </a:r>
            <a:r>
              <a:rPr lang="nl-NL" dirty="0" smtClean="0"/>
              <a:t>doen? </a:t>
            </a:r>
          </a:p>
          <a:p>
            <a:pPr marL="285750" lvl="0" indent="-285750">
              <a:buFont typeface="Arial" panose="020B0604020202020204" pitchFamily="34" charset="0"/>
              <a:buChar char="•"/>
            </a:pPr>
            <a:r>
              <a:rPr lang="nl-NL" dirty="0"/>
              <a:t>W</a:t>
            </a:r>
            <a:r>
              <a:rPr lang="nl-NL" dirty="0" smtClean="0"/>
              <a:t>at </a:t>
            </a:r>
            <a:r>
              <a:rPr lang="nl-NL" dirty="0"/>
              <a:t>is je </a:t>
            </a:r>
            <a:r>
              <a:rPr lang="nl-NL" dirty="0" smtClean="0"/>
              <a:t>handelingsperspectief ?</a:t>
            </a:r>
          </a:p>
          <a:p>
            <a:pPr marL="285750" lvl="0" indent="-285750">
              <a:buFont typeface="Arial" panose="020B0604020202020204" pitchFamily="34" charset="0"/>
              <a:buChar char="•"/>
            </a:pPr>
            <a:r>
              <a:rPr lang="nl-NL" dirty="0" smtClean="0"/>
              <a:t>Wat </a:t>
            </a:r>
            <a:r>
              <a:rPr lang="nl-NL" dirty="0"/>
              <a:t>zijn korte termijn opties en welke acties gelden voor een iets langere termijn? </a:t>
            </a:r>
            <a:endParaRPr lang="nl-NL" dirty="0" smtClean="0"/>
          </a:p>
          <a:p>
            <a:pPr marL="285750" lvl="0" indent="-285750">
              <a:buFont typeface="Arial" panose="020B0604020202020204" pitchFamily="34" charset="0"/>
              <a:buChar char="•"/>
            </a:pPr>
            <a:r>
              <a:rPr lang="nl-NL" dirty="0" smtClean="0"/>
              <a:t>Breek </a:t>
            </a:r>
            <a:r>
              <a:rPr lang="nl-NL" dirty="0"/>
              <a:t>de optie-analyse niet te snel af. De verleiding is groot om direct naar een vertrouwde respons te grijpen, maar vergeet niet dat dit een vette crisis is. Gun jezelf dus de tijd, en zet de actiestand nog even op de rem. Maar blijf wel opletten en als je echt snel moet handelen doe dat dan ook. En keer dan later weer terug bij deze stap van de optie-analyse</a:t>
            </a:r>
            <a:r>
              <a:rPr lang="nl-NL" dirty="0" smtClean="0"/>
              <a:t>.</a:t>
            </a:r>
            <a:endParaRPr lang="en-GB" dirty="0"/>
          </a:p>
        </p:txBody>
      </p:sp>
    </p:spTree>
    <p:extLst>
      <p:ext uri="{BB962C8B-B14F-4D97-AF65-F5344CB8AC3E}">
        <p14:creationId xmlns:p14="http://schemas.microsoft.com/office/powerpoint/2010/main" val="250272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6935" y="206194"/>
            <a:ext cx="10515600" cy="1029810"/>
          </a:xfrm>
        </p:spPr>
        <p:txBody>
          <a:bodyPr>
            <a:normAutofit fontScale="90000"/>
          </a:bodyPr>
          <a:lstStyle/>
          <a:p>
            <a:r>
              <a:rPr lang="en-GB" dirty="0" err="1"/>
              <a:t>Oordeelsvorming</a:t>
            </a:r>
            <a:r>
              <a:rPr lang="en-GB" dirty="0"/>
              <a:t/>
            </a:r>
            <a:br>
              <a:rPr lang="en-GB" dirty="0"/>
            </a:br>
            <a:endParaRPr lang="en-GB" dirty="0"/>
          </a:p>
        </p:txBody>
      </p:sp>
      <p:sp>
        <p:nvSpPr>
          <p:cNvPr id="3" name="Rechthoek 2"/>
          <p:cNvSpPr/>
          <p:nvPr/>
        </p:nvSpPr>
        <p:spPr>
          <a:xfrm>
            <a:off x="1041621" y="1591025"/>
            <a:ext cx="8452237" cy="2031325"/>
          </a:xfrm>
          <a:prstGeom prst="rect">
            <a:avLst/>
          </a:prstGeom>
        </p:spPr>
        <p:txBody>
          <a:bodyPr wrap="square">
            <a:spAutoFit/>
          </a:bodyPr>
          <a:lstStyle/>
          <a:p>
            <a:pPr lvl="0"/>
            <a:r>
              <a:rPr lang="nl-NL" i="1" dirty="0"/>
              <a:t>Consequentie-analyse</a:t>
            </a:r>
            <a:r>
              <a:rPr lang="nl-NL" dirty="0"/>
              <a:t>. </a:t>
            </a:r>
          </a:p>
          <a:p>
            <a:pPr lvl="0"/>
            <a:r>
              <a:rPr lang="nl-NL" dirty="0"/>
              <a:t>De tweede stap in de oordeelsvorming is het wegen van de consequenties die uit de optie-analyse komen. </a:t>
            </a:r>
          </a:p>
          <a:p>
            <a:pPr lvl="0"/>
            <a:r>
              <a:rPr lang="nl-NL" dirty="0"/>
              <a:t>Wat betekent elke separate optie voor de veiligheid, continuïteit en reputatie van je organisatie? </a:t>
            </a:r>
            <a:endParaRPr lang="nl-NL" dirty="0" smtClean="0"/>
          </a:p>
          <a:p>
            <a:pPr lvl="0"/>
            <a:r>
              <a:rPr lang="nl-NL" dirty="0" smtClean="0"/>
              <a:t>Besef </a:t>
            </a:r>
            <a:r>
              <a:rPr lang="nl-NL" dirty="0"/>
              <a:t>ook dat consequenties zelf vaak ook weer consequenties hebben. </a:t>
            </a:r>
            <a:endParaRPr lang="nl-NL" dirty="0" smtClean="0"/>
          </a:p>
          <a:p>
            <a:pPr lvl="0"/>
            <a:r>
              <a:rPr lang="nl-NL" dirty="0" smtClean="0"/>
              <a:t>Blijf </a:t>
            </a:r>
            <a:r>
              <a:rPr lang="nl-NL" dirty="0"/>
              <a:t>je afvragen ‘wat betekent dat’ tot je niet verder meer kan.</a:t>
            </a:r>
            <a:endParaRPr lang="en-GB" dirty="0"/>
          </a:p>
        </p:txBody>
      </p:sp>
      <p:pic>
        <p:nvPicPr>
          <p:cNvPr id="4" name="Afbeelding 3" descr="Oordeelsvormi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10138" y="4047214"/>
            <a:ext cx="5068957" cy="2226365"/>
          </a:xfrm>
          <a:prstGeom prst="rect">
            <a:avLst/>
          </a:prstGeom>
          <a:noFill/>
          <a:ln>
            <a:noFill/>
          </a:ln>
        </p:spPr>
      </p:pic>
    </p:spTree>
    <p:extLst>
      <p:ext uri="{BB962C8B-B14F-4D97-AF65-F5344CB8AC3E}">
        <p14:creationId xmlns:p14="http://schemas.microsoft.com/office/powerpoint/2010/main" val="379705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5908" y="198243"/>
            <a:ext cx="10515600" cy="1029810"/>
          </a:xfrm>
        </p:spPr>
        <p:txBody>
          <a:bodyPr>
            <a:normAutofit fontScale="90000"/>
          </a:bodyPr>
          <a:lstStyle/>
          <a:p>
            <a:r>
              <a:rPr lang="en-GB" dirty="0" err="1"/>
              <a:t>Besluitvorming</a:t>
            </a:r>
            <a:r>
              <a:rPr lang="en-GB" dirty="0"/>
              <a:t/>
            </a:r>
            <a:br>
              <a:rPr lang="en-GB" dirty="0"/>
            </a:br>
            <a:endParaRPr lang="en-GB" dirty="0"/>
          </a:p>
        </p:txBody>
      </p:sp>
      <p:sp>
        <p:nvSpPr>
          <p:cNvPr id="3" name="Rechthoek 2"/>
          <p:cNvSpPr/>
          <p:nvPr/>
        </p:nvSpPr>
        <p:spPr>
          <a:xfrm>
            <a:off x="675861" y="1720840"/>
            <a:ext cx="8468139" cy="4247317"/>
          </a:xfrm>
          <a:prstGeom prst="rect">
            <a:avLst/>
          </a:prstGeom>
        </p:spPr>
        <p:txBody>
          <a:bodyPr wrap="square">
            <a:spAutoFit/>
          </a:bodyPr>
          <a:lstStyle/>
          <a:p>
            <a:pPr lvl="0"/>
            <a:r>
              <a:rPr lang="nl-NL" i="1" dirty="0"/>
              <a:t>Doelstelling</a:t>
            </a:r>
            <a:r>
              <a:rPr lang="nl-NL" dirty="0"/>
              <a:t>. </a:t>
            </a:r>
            <a:endParaRPr lang="nl-NL" dirty="0" smtClean="0"/>
          </a:p>
          <a:p>
            <a:pPr lvl="0"/>
            <a:r>
              <a:rPr lang="nl-NL" dirty="0" smtClean="0"/>
              <a:t>Als </a:t>
            </a:r>
            <a:r>
              <a:rPr lang="nl-NL" dirty="0"/>
              <a:t>het goed is heb je nu voldoende informatie om besluiten te nemen. Bepaal je doel. Wat wil je bereiken en wanneer? Wat moet je daar voor doen en wie gaat het doen? </a:t>
            </a:r>
            <a:r>
              <a:rPr lang="en-GB" dirty="0" err="1"/>
              <a:t>Maak</a:t>
            </a:r>
            <a:r>
              <a:rPr lang="en-GB" dirty="0"/>
              <a:t> je </a:t>
            </a:r>
            <a:r>
              <a:rPr lang="en-GB" dirty="0" err="1"/>
              <a:t>besluiten</a:t>
            </a:r>
            <a:r>
              <a:rPr lang="en-GB" dirty="0"/>
              <a:t> </a:t>
            </a:r>
            <a:r>
              <a:rPr lang="en-GB" dirty="0" err="1"/>
              <a:t>expliciet</a:t>
            </a:r>
            <a:r>
              <a:rPr lang="en-GB" dirty="0"/>
              <a:t> </a:t>
            </a:r>
            <a:r>
              <a:rPr lang="en-GB" dirty="0" err="1"/>
              <a:t>en</a:t>
            </a:r>
            <a:r>
              <a:rPr lang="en-GB" dirty="0"/>
              <a:t> je </a:t>
            </a:r>
            <a:r>
              <a:rPr lang="en-GB" dirty="0" err="1"/>
              <a:t>doelen</a:t>
            </a:r>
            <a:r>
              <a:rPr lang="en-GB" dirty="0"/>
              <a:t> SMART</a:t>
            </a:r>
            <a:r>
              <a:rPr lang="en-GB" dirty="0" smtClean="0"/>
              <a:t>.</a:t>
            </a:r>
          </a:p>
          <a:p>
            <a:pPr lvl="0"/>
            <a:endParaRPr lang="en-GB" dirty="0"/>
          </a:p>
          <a:p>
            <a:pPr lvl="0"/>
            <a:r>
              <a:rPr lang="nl-NL" i="1" dirty="0"/>
              <a:t>Acties</a:t>
            </a:r>
            <a:r>
              <a:rPr lang="nl-NL" dirty="0"/>
              <a:t>. </a:t>
            </a:r>
            <a:endParaRPr lang="nl-NL" dirty="0" smtClean="0"/>
          </a:p>
          <a:p>
            <a:pPr lvl="0"/>
            <a:r>
              <a:rPr lang="nl-NL" dirty="0" smtClean="0"/>
              <a:t>De </a:t>
            </a:r>
            <a:r>
              <a:rPr lang="nl-NL" dirty="0"/>
              <a:t>laatste stap </a:t>
            </a:r>
            <a:r>
              <a:rPr lang="nl-NL" dirty="0" smtClean="0"/>
              <a:t>is </a:t>
            </a:r>
            <a:r>
              <a:rPr lang="nl-NL" dirty="0"/>
              <a:t>het uitzetten van acties en het monitoren van de voortgang van het crisismanagement. Dan sluit je weer aan op stap 1 in de cyclus, beeldvorming. </a:t>
            </a:r>
            <a:endParaRPr lang="nl-NL" dirty="0" smtClean="0"/>
          </a:p>
          <a:p>
            <a:pPr marL="285750" lvl="0" indent="-285750">
              <a:buFont typeface="Arial" panose="020B0604020202020204" pitchFamily="34" charset="0"/>
              <a:buChar char="•"/>
            </a:pPr>
            <a:r>
              <a:rPr lang="nl-NL" dirty="0" smtClean="0"/>
              <a:t>Verandert </a:t>
            </a:r>
            <a:r>
              <a:rPr lang="nl-NL" dirty="0"/>
              <a:t>de situatie? </a:t>
            </a:r>
            <a:endParaRPr lang="nl-NL" dirty="0" smtClean="0"/>
          </a:p>
          <a:p>
            <a:pPr marL="285750" lvl="0" indent="-285750">
              <a:buFont typeface="Arial" panose="020B0604020202020204" pitchFamily="34" charset="0"/>
              <a:buChar char="•"/>
            </a:pPr>
            <a:r>
              <a:rPr lang="nl-NL" dirty="0" smtClean="0"/>
              <a:t>Lopen </a:t>
            </a:r>
            <a:r>
              <a:rPr lang="nl-NL" dirty="0"/>
              <a:t>je scenario’s nog zoals verwacht? </a:t>
            </a:r>
            <a:endParaRPr lang="nl-NL" dirty="0" smtClean="0"/>
          </a:p>
          <a:p>
            <a:pPr marL="285750" lvl="0" indent="-285750">
              <a:buFont typeface="Arial" panose="020B0604020202020204" pitchFamily="34" charset="0"/>
              <a:buChar char="•"/>
            </a:pPr>
            <a:r>
              <a:rPr lang="nl-NL" dirty="0" smtClean="0"/>
              <a:t>Zijn </a:t>
            </a:r>
            <a:r>
              <a:rPr lang="nl-NL" dirty="0"/>
              <a:t>er nieuwe opties of vallen er af? </a:t>
            </a:r>
            <a:endParaRPr lang="nl-NL" dirty="0" smtClean="0"/>
          </a:p>
          <a:p>
            <a:pPr marL="285750" lvl="0" indent="-285750">
              <a:buFont typeface="Arial" panose="020B0604020202020204" pitchFamily="34" charset="0"/>
              <a:buChar char="•"/>
            </a:pPr>
            <a:r>
              <a:rPr lang="nl-NL" dirty="0" smtClean="0"/>
              <a:t>Wat </a:t>
            </a:r>
            <a:r>
              <a:rPr lang="nl-NL" dirty="0"/>
              <a:t>betekent dat? </a:t>
            </a:r>
            <a:endParaRPr lang="nl-NL" dirty="0" smtClean="0"/>
          </a:p>
          <a:p>
            <a:pPr marL="285750" lvl="0" indent="-285750">
              <a:buFont typeface="Arial" panose="020B0604020202020204" pitchFamily="34" charset="0"/>
              <a:buChar char="•"/>
            </a:pPr>
            <a:r>
              <a:rPr lang="nl-NL" dirty="0" smtClean="0"/>
              <a:t>Haal </a:t>
            </a:r>
            <a:r>
              <a:rPr lang="nl-NL" dirty="0"/>
              <a:t>je dan je doel nog op tijd? </a:t>
            </a:r>
            <a:endParaRPr lang="nl-NL" dirty="0" smtClean="0"/>
          </a:p>
          <a:p>
            <a:pPr marL="285750" lvl="0" indent="-285750">
              <a:buFont typeface="Arial" panose="020B0604020202020204" pitchFamily="34" charset="0"/>
              <a:buChar char="•"/>
            </a:pPr>
            <a:r>
              <a:rPr lang="en-GB" dirty="0" err="1" smtClean="0"/>
              <a:t>Enzovoorts</a:t>
            </a:r>
            <a:r>
              <a:rPr lang="en-GB" dirty="0"/>
              <a:t>. Tot je </a:t>
            </a:r>
            <a:r>
              <a:rPr lang="en-GB" dirty="0" err="1"/>
              <a:t>klaar</a:t>
            </a:r>
            <a:r>
              <a:rPr lang="en-GB" dirty="0"/>
              <a:t> bent.</a:t>
            </a:r>
          </a:p>
        </p:txBody>
      </p:sp>
      <p:pic>
        <p:nvPicPr>
          <p:cNvPr id="4" name="Afbeelding 3" descr="Besluitvormi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53714" y="4476584"/>
            <a:ext cx="2790286" cy="1920406"/>
          </a:xfrm>
          <a:prstGeom prst="rect">
            <a:avLst/>
          </a:prstGeom>
          <a:noFill/>
          <a:ln>
            <a:noFill/>
          </a:ln>
        </p:spPr>
      </p:pic>
    </p:spTree>
    <p:extLst>
      <p:ext uri="{BB962C8B-B14F-4D97-AF65-F5344CB8AC3E}">
        <p14:creationId xmlns:p14="http://schemas.microsoft.com/office/powerpoint/2010/main" val="3852962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sz="3200" b="1" dirty="0"/>
              <a:t>H</a:t>
            </a:r>
            <a:r>
              <a:rPr lang="en-GB" sz="3200" b="1" dirty="0" smtClean="0"/>
              <a:t>ow </a:t>
            </a:r>
            <a:r>
              <a:rPr lang="en-GB" sz="3200" b="1" dirty="0"/>
              <a:t>to Prepare, Manage and </a:t>
            </a:r>
            <a:r>
              <a:rPr lang="en-GB" sz="3200" b="1" dirty="0" smtClean="0"/>
              <a:t>Continue a crisis</a:t>
            </a:r>
            <a:endParaRPr lang="en-GB" sz="3200" dirty="0"/>
          </a:p>
          <a:p>
            <a:endParaRPr lang="nl-NL" dirty="0"/>
          </a:p>
        </p:txBody>
      </p:sp>
      <p:sp>
        <p:nvSpPr>
          <p:cNvPr id="4" name="Title 3"/>
          <p:cNvSpPr>
            <a:spLocks noGrp="1"/>
          </p:cNvSpPr>
          <p:nvPr>
            <p:ph type="ctrTitle"/>
          </p:nvPr>
        </p:nvSpPr>
        <p:spPr>
          <a:xfrm>
            <a:off x="1097280" y="238539"/>
            <a:ext cx="8924677" cy="1160891"/>
          </a:xfrm>
        </p:spPr>
        <p:txBody>
          <a:bodyPr>
            <a:normAutofit fontScale="90000"/>
          </a:bodyPr>
          <a:lstStyle/>
          <a:p>
            <a:pPr algn="ctr"/>
            <a:r>
              <a:rPr lang="en-GB" dirty="0"/>
              <a:t> </a:t>
            </a:r>
            <a:r>
              <a:rPr lang="en-GB" dirty="0" smtClean="0"/>
              <a:t/>
            </a:r>
            <a:br>
              <a:rPr lang="en-GB" dirty="0" smtClean="0"/>
            </a:br>
            <a:r>
              <a:rPr lang="en-GB" dirty="0"/>
              <a:t/>
            </a:r>
            <a:br>
              <a:rPr lang="en-GB" dirty="0"/>
            </a:br>
            <a:r>
              <a:rPr lang="en-GB" dirty="0" smtClean="0"/>
              <a:t>                                                                                          Crisis </a:t>
            </a:r>
            <a:r>
              <a:rPr lang="en-GB" dirty="0"/>
              <a:t>Management</a:t>
            </a:r>
            <a:r>
              <a:rPr lang="en-GB" b="0" dirty="0"/>
              <a:t/>
            </a:r>
            <a:br>
              <a:rPr lang="en-GB" b="0" dirty="0"/>
            </a:br>
            <a:endParaRPr lang="nl-NL" dirty="0"/>
          </a:p>
        </p:txBody>
      </p:sp>
      <p:sp>
        <p:nvSpPr>
          <p:cNvPr id="2" name="Tekstvak 1"/>
          <p:cNvSpPr txBox="1"/>
          <p:nvPr/>
        </p:nvSpPr>
        <p:spPr>
          <a:xfrm>
            <a:off x="1090626" y="4944863"/>
            <a:ext cx="8639148" cy="1323439"/>
          </a:xfrm>
          <a:prstGeom prst="rect">
            <a:avLst/>
          </a:prstGeom>
          <a:noFill/>
        </p:spPr>
        <p:txBody>
          <a:bodyPr wrap="square" rtlCol="0">
            <a:spAutoFit/>
          </a:bodyPr>
          <a:lstStyle/>
          <a:p>
            <a:pPr lvl="4"/>
            <a:r>
              <a:rPr lang="nl-NL" sz="1600" dirty="0">
                <a:latin typeface="Arial" panose="020B0604020202020204" pitchFamily="34" charset="0"/>
                <a:cs typeface="Arial" panose="020B0604020202020204" pitchFamily="34" charset="0"/>
              </a:rPr>
              <a:t>Inge </a:t>
            </a:r>
            <a:r>
              <a:rPr lang="nl-NL" sz="1600" dirty="0" err="1" smtClean="0">
                <a:latin typeface="Arial" panose="020B0604020202020204" pitchFamily="34" charset="0"/>
                <a:cs typeface="Arial" panose="020B0604020202020204" pitchFamily="34" charset="0"/>
              </a:rPr>
              <a:t>Wijnj</a:t>
            </a:r>
            <a:r>
              <a:rPr lang="nl-NL" sz="1600" dirty="0" err="1">
                <a:latin typeface="Arial" panose="020B0604020202020204" pitchFamily="34" charset="0"/>
                <a:cs typeface="Arial" panose="020B0604020202020204" pitchFamily="34" charset="0"/>
              </a:rPr>
              <a:t>a</a:t>
            </a:r>
            <a:r>
              <a:rPr lang="nl-NL" sz="1600" dirty="0" smtClean="0">
                <a:latin typeface="Arial" panose="020B0604020202020204" pitchFamily="34" charset="0"/>
                <a:cs typeface="Arial" panose="020B0604020202020204" pitchFamily="34" charset="0"/>
              </a:rPr>
              <a:t>	- </a:t>
            </a:r>
            <a:r>
              <a:rPr lang="nl-NL" sz="1600" dirty="0" err="1" smtClean="0">
                <a:latin typeface="Arial" panose="020B0604020202020204" pitchFamily="34" charset="0"/>
                <a:cs typeface="Arial" panose="020B0604020202020204" pitchFamily="34" charset="0"/>
              </a:rPr>
              <a:t>Fontys</a:t>
            </a:r>
            <a:r>
              <a:rPr lang="nl-NL" sz="1600" dirty="0" smtClean="0">
                <a:latin typeface="Arial" panose="020B0604020202020204" pitchFamily="34" charset="0"/>
                <a:cs typeface="Arial" panose="020B0604020202020204" pitchFamily="34" charset="0"/>
              </a:rPr>
              <a:t> Hogescholen</a:t>
            </a:r>
            <a:endParaRPr lang="nl-NL" sz="1600" dirty="0" smtClean="0">
              <a:latin typeface="Arial" panose="020B0604020202020204" pitchFamily="34" charset="0"/>
              <a:cs typeface="Arial" panose="020B0604020202020204" pitchFamily="34" charset="0"/>
            </a:endParaRPr>
          </a:p>
          <a:p>
            <a:pPr lvl="4"/>
            <a:r>
              <a:rPr lang="nl-NL" sz="1600" dirty="0" smtClean="0">
                <a:latin typeface="Arial" panose="020B0604020202020204" pitchFamily="34" charset="0"/>
                <a:cs typeface="Arial" panose="020B0604020202020204" pitchFamily="34" charset="0"/>
              </a:rPr>
              <a:t>Maike </a:t>
            </a:r>
            <a:r>
              <a:rPr lang="nl-NL" sz="1600" dirty="0" smtClean="0">
                <a:latin typeface="Arial" panose="020B0604020202020204" pitchFamily="34" charset="0"/>
                <a:cs typeface="Arial" panose="020B0604020202020204" pitchFamily="34" charset="0"/>
              </a:rPr>
              <a:t>Wensveen	- De Haagse Hogeschool</a:t>
            </a:r>
            <a:endParaRPr lang="nl-NL" sz="1600" dirty="0" smtClean="0">
              <a:latin typeface="Arial" panose="020B0604020202020204" pitchFamily="34" charset="0"/>
              <a:cs typeface="Arial" panose="020B0604020202020204" pitchFamily="34" charset="0"/>
            </a:endParaRPr>
          </a:p>
          <a:p>
            <a:pPr lvl="4"/>
            <a:r>
              <a:rPr lang="nl-NL" sz="1600" dirty="0" smtClean="0">
                <a:latin typeface="Arial" panose="020B0604020202020204" pitchFamily="34" charset="0"/>
                <a:cs typeface="Arial" panose="020B0604020202020204" pitchFamily="34" charset="0"/>
              </a:rPr>
              <a:t>Rogier </a:t>
            </a:r>
            <a:r>
              <a:rPr lang="nl-NL" sz="1600" dirty="0" err="1" smtClean="0">
                <a:latin typeface="Arial" panose="020B0604020202020204" pitchFamily="34" charset="0"/>
                <a:cs typeface="Arial" panose="020B0604020202020204" pitchFamily="34" charset="0"/>
              </a:rPr>
              <a:t>Ragetlie</a:t>
            </a:r>
            <a:r>
              <a:rPr lang="nl-NL" sz="1600" dirty="0" smtClean="0">
                <a:latin typeface="Arial" panose="020B0604020202020204" pitchFamily="34" charset="0"/>
                <a:cs typeface="Arial" panose="020B0604020202020204" pitchFamily="34" charset="0"/>
              </a:rPr>
              <a:t>	- Erasmus Universiteit Rotterdam</a:t>
            </a:r>
            <a:endParaRPr lang="nl-NL" sz="1600" dirty="0" smtClean="0">
              <a:latin typeface="Arial" panose="020B0604020202020204" pitchFamily="34" charset="0"/>
              <a:cs typeface="Arial" panose="020B0604020202020204" pitchFamily="34" charset="0"/>
            </a:endParaRPr>
          </a:p>
          <a:p>
            <a:pPr lvl="4"/>
            <a:r>
              <a:rPr lang="nl-NL" sz="1600" dirty="0" smtClean="0">
                <a:latin typeface="Arial" panose="020B0604020202020204" pitchFamily="34" charset="0"/>
                <a:cs typeface="Arial" panose="020B0604020202020204" pitchFamily="34" charset="0"/>
              </a:rPr>
              <a:t>Peter </a:t>
            </a:r>
            <a:r>
              <a:rPr lang="nl-NL" sz="1600" dirty="0" err="1" smtClean="0">
                <a:latin typeface="Arial" panose="020B0604020202020204" pitchFamily="34" charset="0"/>
                <a:cs typeface="Arial" panose="020B0604020202020204" pitchFamily="34" charset="0"/>
              </a:rPr>
              <a:t>Wurtz</a:t>
            </a:r>
            <a:r>
              <a:rPr lang="nl-NL" sz="1600" dirty="0" smtClean="0">
                <a:latin typeface="Arial" panose="020B0604020202020204" pitchFamily="34" charset="0"/>
                <a:cs typeface="Arial" panose="020B0604020202020204" pitchFamily="34" charset="0"/>
              </a:rPr>
              <a:t>	- Universiteit van </a:t>
            </a:r>
            <a:r>
              <a:rPr lang="nl-NL" sz="1600" dirty="0">
                <a:latin typeface="Arial" panose="020B0604020202020204" pitchFamily="34" charset="0"/>
                <a:cs typeface="Arial" panose="020B0604020202020204" pitchFamily="34" charset="0"/>
              </a:rPr>
              <a:t>A</a:t>
            </a:r>
            <a:r>
              <a:rPr lang="nl-NL" sz="1600" dirty="0" smtClean="0">
                <a:latin typeface="Arial" panose="020B0604020202020204" pitchFamily="34" charset="0"/>
                <a:cs typeface="Arial" panose="020B0604020202020204" pitchFamily="34" charset="0"/>
              </a:rPr>
              <a:t>msterdam</a:t>
            </a:r>
            <a:endParaRPr lang="nl-NL" sz="1600" dirty="0">
              <a:latin typeface="Arial" panose="020B0604020202020204" pitchFamily="34" charset="0"/>
              <a:cs typeface="Arial" panose="020B0604020202020204" pitchFamily="34" charset="0"/>
            </a:endParaRPr>
          </a:p>
          <a:p>
            <a:pPr lvl="4"/>
            <a:r>
              <a:rPr lang="nl-NL" sz="1600" dirty="0" smtClean="0">
                <a:latin typeface="Arial" panose="020B0604020202020204" pitchFamily="34" charset="0"/>
                <a:cs typeface="Arial" panose="020B0604020202020204" pitchFamily="34" charset="0"/>
              </a:rPr>
              <a:t>Michael </a:t>
            </a:r>
            <a:r>
              <a:rPr lang="nl-NL" sz="1600" dirty="0" smtClean="0">
                <a:latin typeface="Arial" panose="020B0604020202020204" pitchFamily="34" charset="0"/>
                <a:cs typeface="Arial" panose="020B0604020202020204" pitchFamily="34" charset="0"/>
              </a:rPr>
              <a:t>Mehrow	- Hogeschool Windesheim</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477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nl-NL" sz="8800" b="1" i="0" dirty="0" smtClean="0"/>
              <a:t>Na fase</a:t>
            </a:r>
            <a:endParaRPr lang="nl-NL" sz="8800" b="1" i="0" dirty="0"/>
          </a:p>
        </p:txBody>
      </p:sp>
    </p:spTree>
    <p:extLst>
      <p:ext uri="{BB962C8B-B14F-4D97-AF65-F5344CB8AC3E}">
        <p14:creationId xmlns:p14="http://schemas.microsoft.com/office/powerpoint/2010/main" val="2338347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solidFill>
                  <a:srgbClr val="92D050"/>
                </a:solidFill>
              </a:rPr>
              <a:t>Na fase </a:t>
            </a:r>
            <a:endParaRPr lang="nl-NL" dirty="0">
              <a:solidFill>
                <a:srgbClr val="92D050"/>
              </a:solidFill>
            </a:endParaRPr>
          </a:p>
        </p:txBody>
      </p:sp>
      <p:sp>
        <p:nvSpPr>
          <p:cNvPr id="3" name="Tekstvak 2"/>
          <p:cNvSpPr txBox="1"/>
          <p:nvPr/>
        </p:nvSpPr>
        <p:spPr>
          <a:xfrm>
            <a:off x="475488" y="1563624"/>
            <a:ext cx="10878312" cy="4154984"/>
          </a:xfrm>
          <a:prstGeom prst="rect">
            <a:avLst/>
          </a:prstGeom>
          <a:noFill/>
        </p:spPr>
        <p:txBody>
          <a:bodyPr wrap="square" rtlCol="0">
            <a:spAutoFit/>
          </a:bodyPr>
          <a:lstStyle/>
          <a:p>
            <a:r>
              <a:rPr lang="nl-NL" sz="2200" dirty="0"/>
              <a:t>Nafase- diagnose: maak een overzicht van benodigde acties en intensiteit. </a:t>
            </a:r>
            <a:endParaRPr lang="nl-NL" sz="2200" dirty="0" smtClean="0"/>
          </a:p>
          <a:p>
            <a:r>
              <a:rPr lang="nl-NL" sz="2200" dirty="0" smtClean="0"/>
              <a:t>Denk </a:t>
            </a:r>
            <a:r>
              <a:rPr lang="nl-NL" sz="2200" dirty="0"/>
              <a:t>hierbij aan acties in de volgende </a:t>
            </a:r>
            <a:r>
              <a:rPr lang="nl-NL" sz="2200" dirty="0" smtClean="0"/>
              <a:t>categorieën: </a:t>
            </a:r>
            <a:endParaRPr lang="nl-NL" sz="2200" dirty="0"/>
          </a:p>
          <a:p>
            <a:endParaRPr lang="nl-NL" sz="2200" dirty="0" smtClean="0"/>
          </a:p>
          <a:p>
            <a:pPr marL="342900" indent="-342900">
              <a:buAutoNum type="arabicPeriod"/>
            </a:pPr>
            <a:r>
              <a:rPr lang="nl-NL" sz="2200" dirty="0" smtClean="0"/>
              <a:t>Organisatie en communicatie</a:t>
            </a:r>
          </a:p>
          <a:p>
            <a:pPr marL="342900" indent="-342900">
              <a:buAutoNum type="arabicPeriod"/>
            </a:pPr>
            <a:r>
              <a:rPr lang="nl-NL" sz="2200" dirty="0" smtClean="0"/>
              <a:t>Onderzoek en verantwoording</a:t>
            </a:r>
          </a:p>
          <a:p>
            <a:pPr marL="342900" indent="-342900">
              <a:buAutoNum type="arabicPeriod"/>
            </a:pPr>
            <a:r>
              <a:rPr lang="nl-NL" sz="2200" dirty="0" smtClean="0"/>
              <a:t>Herstel en nazorg</a:t>
            </a:r>
          </a:p>
          <a:p>
            <a:pPr marL="342900" indent="-342900">
              <a:buAutoNum type="arabicPeriod"/>
            </a:pPr>
            <a:r>
              <a:rPr lang="nl-NL" sz="2200" dirty="0" smtClean="0"/>
              <a:t>Financiële voorzieningen</a:t>
            </a:r>
          </a:p>
          <a:p>
            <a:pPr marL="342900" indent="-342900">
              <a:buAutoNum type="arabicPeriod"/>
            </a:pPr>
            <a:r>
              <a:rPr lang="nl-NL" sz="2200" dirty="0" smtClean="0"/>
              <a:t>Bedrijfscontinuiteit </a:t>
            </a:r>
          </a:p>
          <a:p>
            <a:pPr marL="342900" indent="-342900">
              <a:buAutoNum type="arabicPeriod"/>
            </a:pPr>
            <a:endParaRPr lang="nl-NL" sz="2200" dirty="0"/>
          </a:p>
          <a:p>
            <a:r>
              <a:rPr lang="nl-NL" sz="2200" dirty="0" smtClean="0"/>
              <a:t>Leg vooraf contacten, maak je interne en externe netwerk compleet en stel eventueel waakvlam-contracten op met externe deskundige partijen.  </a:t>
            </a:r>
          </a:p>
          <a:p>
            <a:pPr marL="342900" indent="-342900">
              <a:buAutoNum type="arabicPeriod"/>
            </a:pPr>
            <a:endParaRPr lang="nl-NL" sz="2200" dirty="0"/>
          </a:p>
        </p:txBody>
      </p:sp>
    </p:spTree>
    <p:extLst>
      <p:ext uri="{BB962C8B-B14F-4D97-AF65-F5344CB8AC3E}">
        <p14:creationId xmlns:p14="http://schemas.microsoft.com/office/powerpoint/2010/main" val="2427260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Recovery : organisatie en communicatie</a:t>
            </a:r>
            <a:endParaRPr lang="nl-NL" dirty="0"/>
          </a:p>
        </p:txBody>
      </p:sp>
      <p:sp>
        <p:nvSpPr>
          <p:cNvPr id="2" name="Tekstvak 1"/>
          <p:cNvSpPr txBox="1"/>
          <p:nvPr/>
        </p:nvSpPr>
        <p:spPr>
          <a:xfrm>
            <a:off x="838200" y="1645920"/>
            <a:ext cx="11122152" cy="3785652"/>
          </a:xfrm>
          <a:prstGeom prst="rect">
            <a:avLst/>
          </a:prstGeom>
          <a:noFill/>
        </p:spPr>
        <p:txBody>
          <a:bodyPr wrap="square" rtlCol="0">
            <a:spAutoFit/>
          </a:bodyPr>
          <a:lstStyle/>
          <a:p>
            <a:pPr marL="342900" indent="-342900">
              <a:buAutoNum type="arabicPeriod"/>
            </a:pPr>
            <a:r>
              <a:rPr lang="nl-NL" sz="2000" dirty="0" smtClean="0">
                <a:solidFill>
                  <a:srgbClr val="92D050"/>
                </a:solidFill>
              </a:rPr>
              <a:t>Organisatie en communicatie</a:t>
            </a:r>
          </a:p>
          <a:p>
            <a:endParaRPr lang="nl-NL" sz="2000" dirty="0" smtClean="0"/>
          </a:p>
          <a:p>
            <a:r>
              <a:rPr lang="nl-NL" sz="2000" dirty="0" smtClean="0"/>
              <a:t>Optimaal </a:t>
            </a:r>
            <a:r>
              <a:rPr lang="nl-NL" sz="2000" dirty="0"/>
              <a:t>verloop en aansluiting </a:t>
            </a:r>
            <a:r>
              <a:rPr lang="nl-NL" sz="2000" dirty="0" smtClean="0"/>
              <a:t>tussen processen</a:t>
            </a:r>
            <a:r>
              <a:rPr lang="nl-NL" sz="2000" dirty="0"/>
              <a:t>, behoud van overzicht, toezicht</a:t>
            </a:r>
            <a:r>
              <a:rPr lang="nl-NL" sz="2000" dirty="0" smtClean="0"/>
              <a:t>, betrokkenen </a:t>
            </a:r>
            <a:r>
              <a:rPr lang="nl-NL" sz="2000" dirty="0"/>
              <a:t>partijen informeren over </a:t>
            </a:r>
            <a:r>
              <a:rPr lang="nl-NL" sz="2000" dirty="0" smtClean="0"/>
              <a:t>risico’s en </a:t>
            </a:r>
            <a:r>
              <a:rPr lang="nl-NL" sz="2000" dirty="0"/>
              <a:t>verwachtingen ten aanzien van </a:t>
            </a:r>
            <a:r>
              <a:rPr lang="nl-NL" sz="2000" dirty="0" smtClean="0"/>
              <a:t>gevolgen en </a:t>
            </a:r>
            <a:r>
              <a:rPr lang="nl-NL" sz="2000" dirty="0"/>
              <a:t>(on)wenselijk </a:t>
            </a:r>
            <a:r>
              <a:rPr lang="nl-NL" sz="2000" dirty="0" smtClean="0"/>
              <a:t>handelen</a:t>
            </a:r>
          </a:p>
          <a:p>
            <a:endParaRPr lang="nl-NL" sz="2000" dirty="0"/>
          </a:p>
          <a:p>
            <a:r>
              <a:rPr lang="nl-NL" sz="2000" dirty="0" smtClean="0"/>
              <a:t>Voorbeelden: </a:t>
            </a:r>
          </a:p>
          <a:p>
            <a:r>
              <a:rPr lang="nl-NL" sz="2000" dirty="0"/>
              <a:t>• Coördinatie en organisatie</a:t>
            </a:r>
          </a:p>
          <a:p>
            <a:r>
              <a:rPr lang="nl-NL" sz="2000" dirty="0"/>
              <a:t>• Informatievoorziening</a:t>
            </a:r>
          </a:p>
          <a:p>
            <a:r>
              <a:rPr lang="nl-NL" sz="2000" dirty="0"/>
              <a:t>• Externe voorlichting</a:t>
            </a:r>
          </a:p>
          <a:p>
            <a:r>
              <a:rPr lang="nl-NL" sz="2000" dirty="0"/>
              <a:t>• Toezicht</a:t>
            </a:r>
          </a:p>
          <a:p>
            <a:r>
              <a:rPr lang="nl-NL" sz="2000" dirty="0"/>
              <a:t>• Registreren en volgen </a:t>
            </a:r>
            <a:r>
              <a:rPr lang="nl-NL" sz="2000" dirty="0" smtClean="0"/>
              <a:t>slachtoffers</a:t>
            </a:r>
            <a:endParaRPr lang="nl-NL" sz="2000" dirty="0"/>
          </a:p>
        </p:txBody>
      </p:sp>
    </p:spTree>
    <p:extLst>
      <p:ext uri="{BB962C8B-B14F-4D97-AF65-F5344CB8AC3E}">
        <p14:creationId xmlns:p14="http://schemas.microsoft.com/office/powerpoint/2010/main" val="1721269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Recovery : onderzoek en verantwoording</a:t>
            </a:r>
            <a:endParaRPr lang="nl-NL" dirty="0"/>
          </a:p>
        </p:txBody>
      </p:sp>
      <p:sp>
        <p:nvSpPr>
          <p:cNvPr id="4" name="Tekstvak 3"/>
          <p:cNvSpPr txBox="1"/>
          <p:nvPr/>
        </p:nvSpPr>
        <p:spPr>
          <a:xfrm>
            <a:off x="838200" y="1645920"/>
            <a:ext cx="11122152" cy="3785652"/>
          </a:xfrm>
          <a:prstGeom prst="rect">
            <a:avLst/>
          </a:prstGeom>
          <a:noFill/>
        </p:spPr>
        <p:txBody>
          <a:bodyPr wrap="square" rtlCol="0">
            <a:spAutoFit/>
          </a:bodyPr>
          <a:lstStyle/>
          <a:p>
            <a:r>
              <a:rPr lang="nl-NL" sz="2000" dirty="0" smtClean="0">
                <a:solidFill>
                  <a:srgbClr val="92D050"/>
                </a:solidFill>
              </a:rPr>
              <a:t>2. Onderzoek en verantwoording </a:t>
            </a:r>
          </a:p>
          <a:p>
            <a:endParaRPr lang="nl-NL" sz="2000" dirty="0" smtClean="0"/>
          </a:p>
          <a:p>
            <a:r>
              <a:rPr lang="nl-NL" sz="2000" dirty="0"/>
              <a:t>verkrijgen van duidelijkheid over </a:t>
            </a:r>
            <a:r>
              <a:rPr lang="nl-NL" sz="2000" dirty="0" smtClean="0"/>
              <a:t>gevolgen (</a:t>
            </a:r>
            <a:r>
              <a:rPr lang="nl-NL" sz="2000" dirty="0"/>
              <a:t>ernst en omvang schade) en oorzaken, </a:t>
            </a:r>
            <a:r>
              <a:rPr lang="nl-NL" sz="2000" dirty="0" smtClean="0"/>
              <a:t>wat kan resulteren </a:t>
            </a:r>
            <a:r>
              <a:rPr lang="nl-NL" sz="2000" dirty="0"/>
              <a:t>in leren, straffen </a:t>
            </a:r>
            <a:r>
              <a:rPr lang="nl-NL" sz="2000" dirty="0" smtClean="0"/>
              <a:t>en verantwoording </a:t>
            </a:r>
            <a:r>
              <a:rPr lang="nl-NL" sz="2000" dirty="0"/>
              <a:t>afleggen</a:t>
            </a:r>
          </a:p>
          <a:p>
            <a:endParaRPr lang="nl-NL" sz="2000" dirty="0" smtClean="0"/>
          </a:p>
          <a:p>
            <a:r>
              <a:rPr lang="nl-NL" sz="2000" dirty="0" smtClean="0"/>
              <a:t>Voorbeelden: </a:t>
            </a:r>
          </a:p>
          <a:p>
            <a:r>
              <a:rPr lang="nl-NL" sz="2000" dirty="0" smtClean="0"/>
              <a:t>• </a:t>
            </a:r>
            <a:r>
              <a:rPr lang="nl-NL" sz="2000" dirty="0" err="1" smtClean="0"/>
              <a:t>Damage</a:t>
            </a:r>
            <a:r>
              <a:rPr lang="nl-NL" sz="2000" dirty="0" smtClean="0"/>
              <a:t> </a:t>
            </a:r>
            <a:r>
              <a:rPr lang="nl-NL" sz="2000" dirty="0"/>
              <a:t>assessment</a:t>
            </a:r>
          </a:p>
          <a:p>
            <a:r>
              <a:rPr lang="nl-NL" sz="2000" dirty="0" smtClean="0"/>
              <a:t>• </a:t>
            </a:r>
            <a:r>
              <a:rPr lang="nl-NL" sz="2000" dirty="0"/>
              <a:t>Monitoren natuur-, milieu- en </a:t>
            </a:r>
            <a:r>
              <a:rPr lang="nl-NL" sz="2000" dirty="0" err="1"/>
              <a:t>landschapschade</a:t>
            </a:r>
            <a:endParaRPr lang="nl-NL" sz="2000" dirty="0"/>
          </a:p>
          <a:p>
            <a:r>
              <a:rPr lang="nl-NL" sz="2000" dirty="0"/>
              <a:t>• (Evaluatie)onderzoek en </a:t>
            </a:r>
            <a:r>
              <a:rPr lang="nl-NL" sz="2000" dirty="0" smtClean="0"/>
              <a:t>leren</a:t>
            </a:r>
          </a:p>
          <a:p>
            <a:r>
              <a:rPr lang="nl-NL" sz="2000" dirty="0"/>
              <a:t>• </a:t>
            </a:r>
            <a:r>
              <a:rPr lang="nl-NL" sz="2000" dirty="0" smtClean="0"/>
              <a:t>Onderzoek verzekering</a:t>
            </a:r>
            <a:endParaRPr lang="nl-NL" sz="2000" dirty="0"/>
          </a:p>
          <a:p>
            <a:r>
              <a:rPr lang="nl-NL" sz="2000" dirty="0"/>
              <a:t>• Strafrechtelijk onderzoek</a:t>
            </a:r>
          </a:p>
          <a:p>
            <a:r>
              <a:rPr lang="nl-NL" sz="2000" dirty="0"/>
              <a:t>• Afleggen </a:t>
            </a:r>
            <a:r>
              <a:rPr lang="nl-NL" sz="2000" dirty="0" smtClean="0"/>
              <a:t>verantwoording</a:t>
            </a:r>
            <a:endParaRPr lang="nl-NL" sz="20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828" y="3216728"/>
            <a:ext cx="3245360" cy="155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679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Recovery : herstel en nazorg / financieel </a:t>
            </a:r>
            <a:endParaRPr lang="nl-NL" dirty="0"/>
          </a:p>
        </p:txBody>
      </p:sp>
      <p:sp>
        <p:nvSpPr>
          <p:cNvPr id="4" name="Tekstvak 3"/>
          <p:cNvSpPr txBox="1"/>
          <p:nvPr/>
        </p:nvSpPr>
        <p:spPr>
          <a:xfrm>
            <a:off x="838200" y="1499616"/>
            <a:ext cx="11122152" cy="5632311"/>
          </a:xfrm>
          <a:prstGeom prst="rect">
            <a:avLst/>
          </a:prstGeom>
          <a:noFill/>
        </p:spPr>
        <p:txBody>
          <a:bodyPr wrap="square" rtlCol="0">
            <a:spAutoFit/>
          </a:bodyPr>
          <a:lstStyle/>
          <a:p>
            <a:r>
              <a:rPr lang="nl-NL" sz="2000" dirty="0" smtClean="0">
                <a:solidFill>
                  <a:srgbClr val="92D050"/>
                </a:solidFill>
              </a:rPr>
              <a:t>3. Herstel en nazorg</a:t>
            </a:r>
          </a:p>
          <a:p>
            <a:endParaRPr lang="nl-NL" sz="1500" dirty="0" smtClean="0"/>
          </a:p>
          <a:p>
            <a:r>
              <a:rPr lang="nl-NL" sz="2000" dirty="0" smtClean="0"/>
              <a:t>Uitvoeren </a:t>
            </a:r>
            <a:r>
              <a:rPr lang="nl-NL" sz="2000" dirty="0"/>
              <a:t>van activiteiten gericht op </a:t>
            </a:r>
            <a:r>
              <a:rPr lang="nl-NL" sz="2000" dirty="0" smtClean="0"/>
              <a:t>herstel en </a:t>
            </a:r>
            <a:r>
              <a:rPr lang="nl-NL" sz="2000" dirty="0"/>
              <a:t>nazorg ten aanzien van mens, </a:t>
            </a:r>
            <a:r>
              <a:rPr lang="nl-NL" sz="2000" dirty="0" smtClean="0"/>
              <a:t>leefmilieu </a:t>
            </a:r>
            <a:r>
              <a:rPr lang="nl-NL" sz="2000" dirty="0"/>
              <a:t>en </a:t>
            </a:r>
            <a:r>
              <a:rPr lang="nl-NL" sz="2000" dirty="0" smtClean="0"/>
              <a:t>samenleving.</a:t>
            </a:r>
          </a:p>
          <a:p>
            <a:endParaRPr lang="nl-NL" sz="2000" dirty="0"/>
          </a:p>
          <a:p>
            <a:r>
              <a:rPr lang="nl-NL" sz="2000" dirty="0" smtClean="0"/>
              <a:t>Voorbeelden:</a:t>
            </a:r>
          </a:p>
          <a:p>
            <a:r>
              <a:rPr lang="nl-NL" sz="2000" dirty="0"/>
              <a:t>• </a:t>
            </a:r>
            <a:r>
              <a:rPr lang="nl-NL" sz="2000" dirty="0" smtClean="0"/>
              <a:t>Reconstructie</a:t>
            </a:r>
            <a:endParaRPr lang="nl-NL" sz="2000" dirty="0"/>
          </a:p>
          <a:p>
            <a:r>
              <a:rPr lang="nl-NL" sz="2000" dirty="0" smtClean="0"/>
              <a:t>• </a:t>
            </a:r>
            <a:r>
              <a:rPr lang="nl-NL" sz="2000" dirty="0"/>
              <a:t>Psychosociale opvang en </a:t>
            </a:r>
            <a:r>
              <a:rPr lang="nl-NL" sz="2000" dirty="0" smtClean="0"/>
              <a:t>verzorging </a:t>
            </a:r>
          </a:p>
          <a:p>
            <a:r>
              <a:rPr lang="nl-NL" sz="2000" dirty="0" smtClean="0"/>
              <a:t>• </a:t>
            </a:r>
            <a:r>
              <a:rPr lang="nl-NL" sz="2000" dirty="0"/>
              <a:t>Uitvaart en herdenkingen</a:t>
            </a:r>
          </a:p>
          <a:p>
            <a:r>
              <a:rPr lang="nl-NL" sz="2000" dirty="0"/>
              <a:t>• Belangenvereniging en </a:t>
            </a:r>
            <a:r>
              <a:rPr lang="nl-NL" sz="2000" dirty="0" smtClean="0"/>
              <a:t>zelforganisatie slachtoffers</a:t>
            </a:r>
            <a:endParaRPr lang="nl-NL" sz="2000" dirty="0"/>
          </a:p>
          <a:p>
            <a:r>
              <a:rPr lang="nl-NL" sz="2000" dirty="0" smtClean="0"/>
              <a:t>• </a:t>
            </a:r>
            <a:r>
              <a:rPr lang="nl-NL" sz="2000" dirty="0"/>
              <a:t>Stimuleren sociale cohesie </a:t>
            </a:r>
            <a:r>
              <a:rPr lang="nl-NL" sz="2000" dirty="0" smtClean="0"/>
              <a:t>onderwijsinstelling </a:t>
            </a:r>
          </a:p>
          <a:p>
            <a:endParaRPr lang="nl-NL" sz="2000" dirty="0" smtClean="0"/>
          </a:p>
          <a:p>
            <a:r>
              <a:rPr lang="nl-NL" sz="2000" dirty="0">
                <a:solidFill>
                  <a:srgbClr val="92D050"/>
                </a:solidFill>
              </a:rPr>
              <a:t>4. Financiële voorzieningen </a:t>
            </a:r>
          </a:p>
          <a:p>
            <a:endParaRPr lang="nl-NL" sz="1500" dirty="0"/>
          </a:p>
          <a:p>
            <a:r>
              <a:rPr lang="nl-NL" sz="2000" dirty="0" smtClean="0"/>
              <a:t>Voorbeelden</a:t>
            </a:r>
            <a:r>
              <a:rPr lang="nl-NL" sz="2000" dirty="0"/>
              <a:t>:</a:t>
            </a:r>
          </a:p>
          <a:p>
            <a:pPr marL="342900" indent="-342900">
              <a:buFont typeface="Arial" panose="020B0604020202020204" pitchFamily="34" charset="0"/>
              <a:buChar char="•"/>
            </a:pPr>
            <a:r>
              <a:rPr lang="nl-NL" sz="2000" dirty="0"/>
              <a:t>Schade</a:t>
            </a:r>
          </a:p>
          <a:p>
            <a:pPr marL="342900" indent="-342900">
              <a:buFont typeface="Arial" panose="020B0604020202020204" pitchFamily="34" charset="0"/>
              <a:buChar char="•"/>
            </a:pPr>
            <a:r>
              <a:rPr lang="nl-NL" sz="2000" dirty="0" smtClean="0"/>
              <a:t>Benodigde financiële </a:t>
            </a:r>
            <a:r>
              <a:rPr lang="nl-NL" sz="2000" dirty="0"/>
              <a:t>middelen </a:t>
            </a:r>
          </a:p>
          <a:p>
            <a:endParaRPr lang="nl-NL" sz="2000" dirty="0" smtClean="0"/>
          </a:p>
        </p:txBody>
      </p:sp>
    </p:spTree>
    <p:extLst>
      <p:ext uri="{BB962C8B-B14F-4D97-AF65-F5344CB8AC3E}">
        <p14:creationId xmlns:p14="http://schemas.microsoft.com/office/powerpoint/2010/main" val="4027877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Recovery : bedrijfscontinuïteit </a:t>
            </a:r>
            <a:endParaRPr lang="nl-NL" dirty="0"/>
          </a:p>
        </p:txBody>
      </p:sp>
      <p:sp>
        <p:nvSpPr>
          <p:cNvPr id="4" name="Tekstvak 3"/>
          <p:cNvSpPr txBox="1"/>
          <p:nvPr/>
        </p:nvSpPr>
        <p:spPr>
          <a:xfrm>
            <a:off x="838200" y="1645920"/>
            <a:ext cx="11122152" cy="3785652"/>
          </a:xfrm>
          <a:prstGeom prst="rect">
            <a:avLst/>
          </a:prstGeom>
          <a:noFill/>
        </p:spPr>
        <p:txBody>
          <a:bodyPr wrap="square" rtlCol="0">
            <a:spAutoFit/>
          </a:bodyPr>
          <a:lstStyle/>
          <a:p>
            <a:r>
              <a:rPr lang="nl-NL" sz="2000" dirty="0" smtClean="0">
                <a:solidFill>
                  <a:srgbClr val="92D050"/>
                </a:solidFill>
              </a:rPr>
              <a:t>5. Bedrijfscontinuiteit </a:t>
            </a:r>
          </a:p>
          <a:p>
            <a:endParaRPr lang="nl-NL" sz="2000" dirty="0" smtClean="0"/>
          </a:p>
          <a:p>
            <a:r>
              <a:rPr lang="nl-NL" sz="2000" dirty="0"/>
              <a:t>W</a:t>
            </a:r>
            <a:r>
              <a:rPr lang="nl-NL" sz="2000" dirty="0" smtClean="0"/>
              <a:t>aarborgen </a:t>
            </a:r>
            <a:r>
              <a:rPr lang="nl-NL" sz="2000" dirty="0"/>
              <a:t>functioneren vitale </a:t>
            </a:r>
            <a:r>
              <a:rPr lang="nl-NL" sz="2000" dirty="0" smtClean="0"/>
              <a:t>infrastructuur en doorgang onderwijs.</a:t>
            </a:r>
          </a:p>
          <a:p>
            <a:endParaRPr lang="nl-NL" sz="2000" dirty="0" smtClean="0"/>
          </a:p>
          <a:p>
            <a:r>
              <a:rPr lang="nl-NL" sz="2000" dirty="0" smtClean="0"/>
              <a:t>Continuïteit </a:t>
            </a:r>
            <a:r>
              <a:rPr lang="nl-NL" sz="2000" dirty="0"/>
              <a:t>en herstel van:</a:t>
            </a:r>
          </a:p>
          <a:p>
            <a:r>
              <a:rPr lang="nl-NL" sz="2000" dirty="0"/>
              <a:t>• </a:t>
            </a:r>
            <a:r>
              <a:rPr lang="nl-NL" sz="2000" dirty="0" smtClean="0"/>
              <a:t>Huisvesting</a:t>
            </a:r>
          </a:p>
          <a:p>
            <a:r>
              <a:rPr lang="nl-NL" sz="2000" dirty="0"/>
              <a:t>• </a:t>
            </a:r>
            <a:r>
              <a:rPr lang="nl-NL" sz="2000" dirty="0" smtClean="0"/>
              <a:t>Energie</a:t>
            </a:r>
            <a:endParaRPr lang="nl-NL" sz="2000" dirty="0"/>
          </a:p>
          <a:p>
            <a:r>
              <a:rPr lang="nl-NL" sz="2000" dirty="0"/>
              <a:t>• </a:t>
            </a:r>
            <a:r>
              <a:rPr lang="nl-NL" sz="2000" dirty="0" smtClean="0"/>
              <a:t>Telecommunicatievoorzieningen/ICT</a:t>
            </a:r>
            <a:endParaRPr lang="nl-NL" sz="2000" dirty="0"/>
          </a:p>
          <a:p>
            <a:r>
              <a:rPr lang="nl-NL" sz="2000" dirty="0"/>
              <a:t>• Drinkwater</a:t>
            </a:r>
          </a:p>
          <a:p>
            <a:r>
              <a:rPr lang="nl-NL" sz="2000" dirty="0" smtClean="0"/>
              <a:t>• </a:t>
            </a:r>
            <a:r>
              <a:rPr lang="nl-NL" sz="2000" dirty="0"/>
              <a:t>Financieel</a:t>
            </a:r>
          </a:p>
          <a:p>
            <a:r>
              <a:rPr lang="nl-NL" sz="2000" dirty="0"/>
              <a:t>• </a:t>
            </a:r>
            <a:r>
              <a:rPr lang="nl-NL" sz="2000" dirty="0" smtClean="0"/>
              <a:t>Orde </a:t>
            </a:r>
            <a:r>
              <a:rPr lang="nl-NL" sz="2000" dirty="0"/>
              <a:t>en </a:t>
            </a:r>
            <a:r>
              <a:rPr lang="nl-NL" sz="2000" dirty="0" smtClean="0"/>
              <a:t>veiligheid binnen de instelling </a:t>
            </a:r>
            <a:endParaRPr lang="nl-NL" sz="2000" dirty="0"/>
          </a:p>
          <a:p>
            <a:endParaRPr lang="nl-NL" sz="20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059" y="2827546"/>
            <a:ext cx="4287466" cy="236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500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7200" b="1" i="0" dirty="0"/>
              <a:t>Crisis </a:t>
            </a:r>
            <a:r>
              <a:rPr lang="en-US" sz="7200" b="1" i="0" dirty="0" err="1" smtClean="0"/>
              <a:t>Communicatie</a:t>
            </a:r>
            <a:endParaRPr lang="nl-NL" sz="7200" b="1" i="0" dirty="0"/>
          </a:p>
        </p:txBody>
      </p:sp>
    </p:spTree>
    <p:extLst>
      <p:ext uri="{BB962C8B-B14F-4D97-AF65-F5344CB8AC3E}">
        <p14:creationId xmlns:p14="http://schemas.microsoft.com/office/powerpoint/2010/main" val="3606392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err="1" smtClean="0">
                <a:solidFill>
                  <a:srgbClr val="92D050"/>
                </a:solidFill>
              </a:rPr>
              <a:t>Voorbereiding</a:t>
            </a:r>
            <a:r>
              <a:rPr lang="en-US" dirty="0" smtClean="0"/>
              <a:t> </a:t>
            </a:r>
            <a:r>
              <a:rPr lang="en-US" dirty="0" err="1" smtClean="0"/>
              <a:t>Crisiscommunicatie</a:t>
            </a:r>
            <a:endParaRPr lang="nl-NL" dirty="0"/>
          </a:p>
        </p:txBody>
      </p:sp>
      <p:sp>
        <p:nvSpPr>
          <p:cNvPr id="5" name="Rectangle 4"/>
          <p:cNvSpPr/>
          <p:nvPr/>
        </p:nvSpPr>
        <p:spPr>
          <a:xfrm>
            <a:off x="826008" y="1392531"/>
            <a:ext cx="10521696" cy="4524315"/>
          </a:xfrm>
          <a:prstGeom prst="rect">
            <a:avLst/>
          </a:prstGeom>
        </p:spPr>
        <p:txBody>
          <a:bodyPr wrap="square">
            <a:spAutoFit/>
          </a:bodyPr>
          <a:lstStyle/>
          <a:p>
            <a:r>
              <a:rPr lang="nl-NL" dirty="0" smtClean="0">
                <a:solidFill>
                  <a:srgbClr val="000000"/>
                </a:solidFill>
                <a:latin typeface="Open Sans"/>
              </a:rPr>
              <a:t>Doelgroepen</a:t>
            </a:r>
          </a:p>
          <a:p>
            <a:r>
              <a:rPr lang="nl-NL" dirty="0" smtClean="0"/>
              <a:t>	Identificeer potentiele doelgroepen,</a:t>
            </a:r>
          </a:p>
          <a:p>
            <a:r>
              <a:rPr lang="nl-NL" dirty="0" smtClean="0"/>
              <a:t>	bepaal per doelgroep de informatiebehoefte en </a:t>
            </a:r>
          </a:p>
          <a:p>
            <a:r>
              <a:rPr lang="nl-NL" dirty="0" smtClean="0"/>
              <a:t>	stel vast wie binnen de instelling het best in staat is te communiceren per doelgroep.</a:t>
            </a:r>
          </a:p>
          <a:p>
            <a:endParaRPr lang="nl-NL" dirty="0" smtClean="0">
              <a:solidFill>
                <a:srgbClr val="000000"/>
              </a:solidFill>
              <a:latin typeface="Open Sans"/>
            </a:endParaRPr>
          </a:p>
          <a:p>
            <a:endParaRPr lang="nl-NL" dirty="0" smtClean="0">
              <a:solidFill>
                <a:srgbClr val="000000"/>
              </a:solidFill>
              <a:latin typeface="Open Sans"/>
            </a:endParaRPr>
          </a:p>
          <a:p>
            <a:r>
              <a:rPr lang="nl-NL" dirty="0" smtClean="0">
                <a:solidFill>
                  <a:srgbClr val="000000"/>
                </a:solidFill>
                <a:latin typeface="Open Sans"/>
              </a:rPr>
              <a:t>Boodschappen</a:t>
            </a:r>
          </a:p>
          <a:p>
            <a:r>
              <a:rPr lang="nl-NL" dirty="0" smtClean="0">
                <a:solidFill>
                  <a:srgbClr val="000000"/>
                </a:solidFill>
                <a:latin typeface="Open Sans"/>
              </a:rPr>
              <a:t>	Oogmerk: zo snel mogelijk van reactief naar een communicatiestrategie</a:t>
            </a:r>
          </a:p>
          <a:p>
            <a:r>
              <a:rPr lang="nl-NL" dirty="0" smtClean="0">
                <a:solidFill>
                  <a:srgbClr val="000000"/>
                </a:solidFill>
                <a:latin typeface="Open Sans"/>
              </a:rPr>
              <a:t>	Doel: borgen van consistentie in berichtgeving</a:t>
            </a:r>
          </a:p>
          <a:p>
            <a:r>
              <a:rPr lang="nl-NL" dirty="0" smtClean="0">
                <a:solidFill>
                  <a:srgbClr val="000000"/>
                </a:solidFill>
                <a:latin typeface="Open Sans"/>
              </a:rPr>
              <a:t>	(deels) voorbereide boodschappen &gt; vooraf besproken met (crisis) management team </a:t>
            </a:r>
          </a:p>
          <a:p>
            <a:endParaRPr lang="nl-NL" dirty="0" smtClean="0">
              <a:solidFill>
                <a:srgbClr val="000000"/>
              </a:solidFill>
              <a:latin typeface="Open Sans"/>
            </a:endParaRPr>
          </a:p>
          <a:p>
            <a:endParaRPr lang="nl-NL" dirty="0" smtClean="0">
              <a:solidFill>
                <a:srgbClr val="000000"/>
              </a:solidFill>
              <a:latin typeface="Open Sans"/>
            </a:endParaRPr>
          </a:p>
          <a:p>
            <a:r>
              <a:rPr lang="nl-NL" dirty="0" smtClean="0">
                <a:solidFill>
                  <a:srgbClr val="000000"/>
                </a:solidFill>
                <a:latin typeface="Open Sans"/>
              </a:rPr>
              <a:t>Middelen</a:t>
            </a:r>
          </a:p>
          <a:p>
            <a:r>
              <a:rPr lang="nl-NL" dirty="0" smtClean="0">
                <a:solidFill>
                  <a:srgbClr val="000000"/>
                </a:solidFill>
                <a:latin typeface="Open Sans"/>
              </a:rPr>
              <a:t>	</a:t>
            </a:r>
            <a:r>
              <a:rPr lang="nl-NL" dirty="0" smtClean="0"/>
              <a:t> Beschikbaar op de primaire locatie </a:t>
            </a:r>
          </a:p>
          <a:p>
            <a:r>
              <a:rPr lang="nl-NL" dirty="0" smtClean="0"/>
              <a:t>	(maatregelen om dezelfde middelen op een alternatieve locatie te kunnen gebruiken)</a:t>
            </a:r>
            <a:endParaRPr lang="nl-NL" dirty="0" smtClean="0">
              <a:solidFill>
                <a:srgbClr val="000000"/>
              </a:solidFill>
              <a:latin typeface="Open Sans"/>
            </a:endParaRPr>
          </a:p>
          <a:p>
            <a:r>
              <a:rPr lang="nl-NL" dirty="0" smtClean="0">
                <a:solidFill>
                  <a:srgbClr val="000000"/>
                </a:solidFill>
                <a:latin typeface="Open Sans"/>
              </a:rPr>
              <a:t>	</a:t>
            </a:r>
          </a:p>
        </p:txBody>
      </p:sp>
    </p:spTree>
    <p:extLst>
      <p:ext uri="{BB962C8B-B14F-4D97-AF65-F5344CB8AC3E}">
        <p14:creationId xmlns:p14="http://schemas.microsoft.com/office/powerpoint/2010/main" val="3941630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solidFill>
                  <a:srgbClr val="92D050"/>
                </a:solidFill>
              </a:rPr>
              <a:t>Crisis</a:t>
            </a:r>
            <a:r>
              <a:rPr lang="en-US" dirty="0" err="1" smtClean="0"/>
              <a:t>communicatie</a:t>
            </a:r>
            <a:endParaRPr lang="nl-NL" dirty="0"/>
          </a:p>
        </p:txBody>
      </p:sp>
      <p:sp>
        <p:nvSpPr>
          <p:cNvPr id="9" name="Content Placeholder 8"/>
          <p:cNvSpPr>
            <a:spLocks noGrp="1"/>
          </p:cNvSpPr>
          <p:nvPr>
            <p:ph sz="quarter" idx="4"/>
          </p:nvPr>
        </p:nvSpPr>
        <p:spPr>
          <a:xfrm>
            <a:off x="6172200" y="2505075"/>
            <a:ext cx="6019800" cy="3684588"/>
          </a:xfrm>
        </p:spPr>
        <p:txBody>
          <a:bodyPr>
            <a:normAutofit/>
          </a:bodyPr>
          <a:lstStyle/>
          <a:p>
            <a:r>
              <a:rPr lang="en-US" sz="2000" dirty="0" smtClean="0"/>
              <a:t>Spin in het web van </a:t>
            </a:r>
            <a:r>
              <a:rPr lang="en-US" sz="2000" dirty="0" err="1" smtClean="0"/>
              <a:t>doelgroepen</a:t>
            </a:r>
            <a:endParaRPr lang="en-US" sz="2000" dirty="0" smtClean="0"/>
          </a:p>
          <a:p>
            <a:pPr marL="0" indent="0">
              <a:buNone/>
            </a:pPr>
            <a:endParaRPr lang="en-US" sz="2000" dirty="0" smtClean="0"/>
          </a:p>
          <a:p>
            <a:pPr marL="0" indent="0">
              <a:buNone/>
            </a:pPr>
            <a:r>
              <a:rPr lang="en-US" sz="2000" dirty="0" err="1" smtClean="0"/>
              <a:t>inkomend</a:t>
            </a:r>
            <a:r>
              <a:rPr lang="en-US" sz="2000" dirty="0" smtClean="0"/>
              <a:t>	</a:t>
            </a:r>
            <a:r>
              <a:rPr lang="en-US" sz="2000" dirty="0" err="1" smtClean="0"/>
              <a:t>vragen</a:t>
            </a:r>
            <a:r>
              <a:rPr lang="en-US" sz="2000" dirty="0" smtClean="0"/>
              <a:t> </a:t>
            </a:r>
            <a:r>
              <a:rPr lang="en-US" sz="2000" dirty="0" err="1" smtClean="0"/>
              <a:t>en</a:t>
            </a:r>
            <a:r>
              <a:rPr lang="en-US" sz="2000" dirty="0" smtClean="0"/>
              <a:t> </a:t>
            </a:r>
            <a:r>
              <a:rPr lang="en-US" sz="2000" dirty="0" err="1" smtClean="0"/>
              <a:t>informatieverzoeken</a:t>
            </a:r>
            <a:endParaRPr lang="en-US" sz="2000" dirty="0" smtClean="0"/>
          </a:p>
          <a:p>
            <a:pPr marL="0" indent="0">
              <a:buNone/>
            </a:pPr>
            <a:endParaRPr lang="en-US" sz="2000" dirty="0" smtClean="0"/>
          </a:p>
          <a:p>
            <a:pPr marL="0" indent="0">
              <a:buNone/>
            </a:pPr>
            <a:r>
              <a:rPr lang="en-US" sz="2000" dirty="0" smtClean="0"/>
              <a:t>intern </a:t>
            </a:r>
            <a:r>
              <a:rPr lang="en-US" sz="2000" dirty="0" err="1" smtClean="0"/>
              <a:t>proces</a:t>
            </a:r>
            <a:r>
              <a:rPr lang="en-US" sz="2000" dirty="0" smtClean="0"/>
              <a:t>	</a:t>
            </a:r>
            <a:r>
              <a:rPr lang="en-US" sz="2000" dirty="0" err="1" smtClean="0"/>
              <a:t>informatie</a:t>
            </a:r>
            <a:r>
              <a:rPr lang="en-US" sz="2000" dirty="0" smtClean="0"/>
              <a:t> </a:t>
            </a:r>
            <a:r>
              <a:rPr lang="en-US" sz="2000" dirty="0" err="1" smtClean="0"/>
              <a:t>verzamelen</a:t>
            </a:r>
            <a:r>
              <a:rPr lang="en-US" sz="2000" dirty="0" smtClean="0"/>
              <a:t> </a:t>
            </a:r>
            <a:r>
              <a:rPr lang="en-US" sz="2000" dirty="0" err="1" smtClean="0"/>
              <a:t>en</a:t>
            </a:r>
            <a:r>
              <a:rPr lang="en-US" sz="2000" dirty="0" smtClean="0"/>
              <a:t> 			</a:t>
            </a:r>
            <a:r>
              <a:rPr lang="en-US" sz="2000" dirty="0" err="1" smtClean="0"/>
              <a:t>uitwisselen</a:t>
            </a:r>
            <a:r>
              <a:rPr lang="en-US" sz="2000" dirty="0" smtClean="0"/>
              <a:t> </a:t>
            </a:r>
          </a:p>
          <a:p>
            <a:pPr marL="0" indent="0">
              <a:buNone/>
            </a:pPr>
            <a:endParaRPr lang="en-US" sz="2000" dirty="0"/>
          </a:p>
          <a:p>
            <a:pPr marL="0" indent="0">
              <a:buNone/>
            </a:pPr>
            <a:r>
              <a:rPr lang="en-US" sz="2000" dirty="0" err="1" smtClean="0"/>
              <a:t>uitgaand</a:t>
            </a:r>
            <a:r>
              <a:rPr lang="en-US" sz="2000" dirty="0" smtClean="0"/>
              <a:t>  	</a:t>
            </a:r>
            <a:r>
              <a:rPr lang="en-US" sz="2000" dirty="0" err="1" smtClean="0"/>
              <a:t>antwoorden</a:t>
            </a:r>
            <a:r>
              <a:rPr lang="en-US" sz="2000" dirty="0" smtClean="0"/>
              <a:t> </a:t>
            </a:r>
            <a:r>
              <a:rPr lang="en-US" sz="2000" dirty="0" err="1" smtClean="0"/>
              <a:t>en</a:t>
            </a:r>
            <a:r>
              <a:rPr lang="en-US" sz="2000" dirty="0" smtClean="0"/>
              <a:t> </a:t>
            </a:r>
            <a:r>
              <a:rPr lang="en-US" sz="2000" dirty="0" err="1" smtClean="0"/>
              <a:t>informatie</a:t>
            </a:r>
            <a:r>
              <a:rPr lang="en-US" sz="2000" dirty="0" smtClean="0"/>
              <a:t> </a:t>
            </a:r>
            <a:r>
              <a:rPr lang="en-US" sz="2000" dirty="0"/>
              <a:t>	</a:t>
            </a:r>
            <a:r>
              <a:rPr lang="en-US" sz="2000" dirty="0" smtClean="0"/>
              <a:t>		&gt; </a:t>
            </a:r>
            <a:r>
              <a:rPr lang="en-US" sz="2000" dirty="0" err="1" smtClean="0"/>
              <a:t>afgestemd</a:t>
            </a:r>
            <a:r>
              <a:rPr lang="en-US" sz="2000" dirty="0" smtClean="0"/>
              <a:t> op de </a:t>
            </a:r>
            <a:r>
              <a:rPr lang="en-US" sz="2000" dirty="0" err="1" smtClean="0"/>
              <a:t>doelgroep</a:t>
            </a:r>
            <a:endParaRPr lang="nl-NL" sz="2000" dirty="0"/>
          </a:p>
        </p:txBody>
      </p:sp>
      <p:grpSp>
        <p:nvGrpSpPr>
          <p:cNvPr id="10" name="Group 9"/>
          <p:cNvGrpSpPr/>
          <p:nvPr/>
        </p:nvGrpSpPr>
        <p:grpSpPr>
          <a:xfrm>
            <a:off x="338329" y="1451605"/>
            <a:ext cx="5394959" cy="5245877"/>
            <a:chOff x="210313" y="1396741"/>
            <a:chExt cx="5394959" cy="5245877"/>
          </a:xfrm>
        </p:grpSpPr>
        <p:pic>
          <p:nvPicPr>
            <p:cNvPr id="11" name="Picture 2" descr="Crisis Communications Hub and Spok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3" y="1396741"/>
              <a:ext cx="5394959" cy="524587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178808" y="5207615"/>
              <a:ext cx="779176" cy="400110"/>
            </a:xfrm>
            <a:prstGeom prst="rect">
              <a:avLst/>
            </a:prstGeom>
            <a:solidFill>
              <a:schemeClr val="bg1"/>
            </a:solidFill>
          </p:spPr>
          <p:txBody>
            <a:bodyPr wrap="square" lIns="91440" tIns="45720" rIns="91440" bIns="45720">
              <a:spAutoFit/>
            </a:bodyPr>
            <a:lstStyle/>
            <a:p>
              <a:pPr algn="ctr"/>
              <a:r>
                <a:rPr lang="en-US" sz="1000" b="1" cap="none" spc="0" dirty="0" smtClean="0">
                  <a:ln w="0"/>
                  <a:solidFill>
                    <a:schemeClr val="tx1"/>
                  </a:solidFill>
                  <a:effectLst>
                    <a:outerShdw blurRad="38100" dist="19050" dir="2700000" algn="tl" rotWithShape="0">
                      <a:schemeClr val="dk1">
                        <a:alpha val="40000"/>
                      </a:schemeClr>
                    </a:outerShdw>
                  </a:effectLst>
                </a:rPr>
                <a:t>Students</a:t>
              </a:r>
            </a:p>
            <a:p>
              <a:pPr algn="ctr"/>
              <a:r>
                <a:rPr lang="en-US" sz="1000" b="1" dirty="0" smtClean="0">
                  <a:ln w="0"/>
                  <a:effectLst>
                    <a:outerShdw blurRad="38100" dist="19050" dir="2700000" algn="tl" rotWithShape="0">
                      <a:schemeClr val="dk1">
                        <a:alpha val="40000"/>
                      </a:schemeClr>
                    </a:outerShdw>
                  </a:effectLst>
                </a:rPr>
                <a:t>&amp; Parents</a:t>
              </a:r>
              <a:endParaRPr lang="en-US" sz="1000" b="1"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3071529" y="4384655"/>
              <a:ext cx="686655" cy="415498"/>
            </a:xfrm>
            <a:prstGeom prst="rect">
              <a:avLst/>
            </a:prstGeom>
            <a:solidFill>
              <a:schemeClr val="bg1"/>
            </a:solidFill>
          </p:spPr>
          <p:txBody>
            <a:bodyPr wrap="square" lIns="91440" tIns="45720" rIns="91440" bIns="45720">
              <a:spAutoFit/>
            </a:bodyPr>
            <a:lstStyle/>
            <a:p>
              <a:r>
                <a:rPr lang="en-US" sz="1050" b="0" cap="none" spc="0" dirty="0" smtClean="0">
                  <a:ln w="0"/>
                  <a:solidFill>
                    <a:schemeClr val="tx1"/>
                  </a:solidFill>
                  <a:effectLst>
                    <a:outerShdw blurRad="38100" dist="19050" dir="2700000" algn="tl" rotWithShape="0">
                      <a:schemeClr val="dk1">
                        <a:alpha val="40000"/>
                      </a:schemeClr>
                    </a:outerShdw>
                  </a:effectLst>
                </a:rPr>
                <a:t>Student </a:t>
              </a:r>
            </a:p>
            <a:p>
              <a:r>
                <a:rPr lang="en-US" sz="1050" b="0" cap="none" spc="0" dirty="0" smtClean="0">
                  <a:ln w="0"/>
                  <a:solidFill>
                    <a:schemeClr val="tx1"/>
                  </a:solidFill>
                  <a:effectLst>
                    <a:outerShdw blurRad="38100" dist="19050" dir="2700000" algn="tl" rotWithShape="0">
                      <a:schemeClr val="dk1">
                        <a:alpha val="40000"/>
                      </a:schemeClr>
                    </a:outerShdw>
                  </a:effectLst>
                </a:rPr>
                <a:t>Affairs</a:t>
              </a:r>
              <a:endParaRPr lang="en-US" sz="1050" b="0" cap="none" spc="0" dirty="0">
                <a:ln w="0"/>
                <a:solidFill>
                  <a:schemeClr val="tx1"/>
                </a:solidFill>
                <a:effectLst>
                  <a:outerShdw blurRad="38100" dist="19050" dir="2700000" algn="tl" rotWithShape="0">
                    <a:schemeClr val="dk1">
                      <a:alpha val="40000"/>
                    </a:schemeClr>
                  </a:outerShdw>
                </a:effectLst>
              </a:endParaRPr>
            </a:p>
          </p:txBody>
        </p:sp>
      </p:grpSp>
      <p:sp>
        <p:nvSpPr>
          <p:cNvPr id="2" name="Text Placeholder 1"/>
          <p:cNvSpPr>
            <a:spLocks noGrp="1"/>
          </p:cNvSpPr>
          <p:nvPr>
            <p:ph type="body" sz="quarter" idx="3"/>
          </p:nvPr>
        </p:nvSpPr>
        <p:spPr>
          <a:xfrm>
            <a:off x="6227064" y="1736027"/>
            <a:ext cx="5138928" cy="823912"/>
          </a:xfrm>
        </p:spPr>
        <p:txBody>
          <a:bodyPr/>
          <a:lstStyle/>
          <a:p>
            <a:r>
              <a:rPr lang="en-US" dirty="0" smtClean="0"/>
              <a:t>Contact &amp; </a:t>
            </a:r>
            <a:r>
              <a:rPr lang="en-US" dirty="0" err="1" smtClean="0"/>
              <a:t>Informatie</a:t>
            </a:r>
            <a:r>
              <a:rPr lang="en-US" dirty="0" smtClean="0"/>
              <a:t> Centrum(s)</a:t>
            </a:r>
            <a:endParaRPr lang="nl-NL" dirty="0"/>
          </a:p>
        </p:txBody>
      </p:sp>
    </p:spTree>
    <p:extLst>
      <p:ext uri="{BB962C8B-B14F-4D97-AF65-F5344CB8AC3E}">
        <p14:creationId xmlns:p14="http://schemas.microsoft.com/office/powerpoint/2010/main" val="3793455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solidFill>
                  <a:srgbClr val="92D050"/>
                </a:solidFill>
              </a:rPr>
              <a:t>Middelen</a:t>
            </a:r>
            <a:r>
              <a:rPr lang="en-US" dirty="0" smtClean="0"/>
              <a:t> </a:t>
            </a:r>
            <a:r>
              <a:rPr lang="en-US" dirty="0" err="1" smtClean="0"/>
              <a:t>Crisiscommunicatie</a:t>
            </a:r>
            <a:endParaRPr lang="nl-NL" dirty="0"/>
          </a:p>
        </p:txBody>
      </p:sp>
      <p:sp>
        <p:nvSpPr>
          <p:cNvPr id="2" name="Rectangle 1"/>
          <p:cNvSpPr/>
          <p:nvPr/>
        </p:nvSpPr>
        <p:spPr>
          <a:xfrm>
            <a:off x="228600" y="1632954"/>
            <a:ext cx="11868912" cy="4093428"/>
          </a:xfrm>
          <a:prstGeom prst="rect">
            <a:avLst/>
          </a:prstGeom>
        </p:spPr>
        <p:txBody>
          <a:bodyPr wrap="square">
            <a:spAutoFit/>
          </a:bodyPr>
          <a:lstStyle/>
          <a:p>
            <a:pPr>
              <a:buFont typeface="Arial" panose="020B0604020202020204" pitchFamily="34" charset="0"/>
              <a:buChar char="•"/>
            </a:pPr>
            <a:r>
              <a:rPr lang="en-US" sz="2000" dirty="0" err="1" smtClean="0">
                <a:solidFill>
                  <a:srgbClr val="000000"/>
                </a:solidFill>
                <a:latin typeface="Open Sans"/>
              </a:rPr>
              <a:t>Telefoons</a:t>
            </a:r>
            <a:r>
              <a:rPr lang="en-US" sz="2000" dirty="0" smtClean="0">
                <a:solidFill>
                  <a:srgbClr val="000000"/>
                </a:solidFill>
                <a:latin typeface="Open Sans"/>
              </a:rPr>
              <a:t> met </a:t>
            </a:r>
            <a:r>
              <a:rPr lang="en-US" sz="2000" dirty="0" err="1" smtClean="0">
                <a:solidFill>
                  <a:srgbClr val="000000"/>
                </a:solidFill>
                <a:latin typeface="Open Sans"/>
              </a:rPr>
              <a:t>aparte</a:t>
            </a:r>
            <a:r>
              <a:rPr lang="en-US" sz="2000" dirty="0" smtClean="0">
                <a:solidFill>
                  <a:srgbClr val="000000"/>
                </a:solidFill>
                <a:latin typeface="Open Sans"/>
              </a:rPr>
              <a:t> </a:t>
            </a:r>
            <a:r>
              <a:rPr lang="en-US" sz="2000" dirty="0" err="1" smtClean="0">
                <a:solidFill>
                  <a:srgbClr val="000000"/>
                </a:solidFill>
                <a:latin typeface="Open Sans"/>
              </a:rPr>
              <a:t>lijnen</a:t>
            </a:r>
            <a:r>
              <a:rPr lang="en-US" sz="2000" dirty="0" smtClean="0">
                <a:solidFill>
                  <a:srgbClr val="000000"/>
                </a:solidFill>
                <a:latin typeface="Open Sans"/>
              </a:rPr>
              <a:t> </a:t>
            </a:r>
            <a:r>
              <a:rPr lang="en-US" sz="2000" dirty="0" err="1" smtClean="0">
                <a:solidFill>
                  <a:srgbClr val="000000"/>
                </a:solidFill>
                <a:latin typeface="Open Sans"/>
              </a:rPr>
              <a:t>voor</a:t>
            </a:r>
            <a:r>
              <a:rPr lang="en-US" sz="2000" dirty="0" smtClean="0">
                <a:solidFill>
                  <a:srgbClr val="000000"/>
                </a:solidFill>
                <a:latin typeface="Open Sans"/>
              </a:rPr>
              <a:t> </a:t>
            </a:r>
            <a:r>
              <a:rPr lang="en-US" sz="2000" dirty="0" err="1" smtClean="0">
                <a:solidFill>
                  <a:srgbClr val="000000"/>
                </a:solidFill>
                <a:latin typeface="Open Sans"/>
              </a:rPr>
              <a:t>inkmende</a:t>
            </a:r>
            <a:r>
              <a:rPr lang="en-US" sz="2000" dirty="0" smtClean="0">
                <a:solidFill>
                  <a:srgbClr val="000000"/>
                </a:solidFill>
                <a:latin typeface="Open Sans"/>
              </a:rPr>
              <a:t> </a:t>
            </a:r>
            <a:r>
              <a:rPr lang="en-US" sz="2000" dirty="0" err="1" smtClean="0">
                <a:solidFill>
                  <a:srgbClr val="000000"/>
                </a:solidFill>
                <a:latin typeface="Open Sans"/>
              </a:rPr>
              <a:t>en</a:t>
            </a:r>
            <a:r>
              <a:rPr lang="en-US" sz="2000" dirty="0" smtClean="0">
                <a:solidFill>
                  <a:srgbClr val="000000"/>
                </a:solidFill>
                <a:latin typeface="Open Sans"/>
              </a:rPr>
              <a:t> </a:t>
            </a:r>
            <a:r>
              <a:rPr lang="en-US" sz="2000" dirty="0" err="1" smtClean="0">
                <a:solidFill>
                  <a:srgbClr val="000000"/>
                </a:solidFill>
                <a:latin typeface="Open Sans"/>
              </a:rPr>
              <a:t>uitgaande</a:t>
            </a:r>
            <a:r>
              <a:rPr lang="en-US" sz="2000" dirty="0" smtClean="0">
                <a:solidFill>
                  <a:srgbClr val="000000"/>
                </a:solidFill>
                <a:latin typeface="Open Sans"/>
              </a:rPr>
              <a:t> </a:t>
            </a:r>
            <a:r>
              <a:rPr lang="en-US" sz="2000" dirty="0" err="1" smtClean="0">
                <a:solidFill>
                  <a:srgbClr val="000000"/>
                </a:solidFill>
                <a:latin typeface="Open Sans"/>
              </a:rPr>
              <a:t>gesprekken</a:t>
            </a:r>
            <a:endParaRPr lang="en-US" sz="2000" dirty="0">
              <a:solidFill>
                <a:srgbClr val="000000"/>
              </a:solidFill>
              <a:latin typeface="Open Sans"/>
            </a:endParaRPr>
          </a:p>
          <a:p>
            <a:pPr>
              <a:buFont typeface="Arial" panose="020B0604020202020204" pitchFamily="34" charset="0"/>
              <a:buChar char="•"/>
            </a:pPr>
            <a:r>
              <a:rPr lang="en-US" sz="2000" dirty="0" err="1" smtClean="0">
                <a:solidFill>
                  <a:srgbClr val="000000"/>
                </a:solidFill>
                <a:latin typeface="Open Sans"/>
              </a:rPr>
              <a:t>Toegang</a:t>
            </a:r>
            <a:r>
              <a:rPr lang="en-US" sz="2000" dirty="0" smtClean="0">
                <a:solidFill>
                  <a:srgbClr val="000000"/>
                </a:solidFill>
                <a:latin typeface="Open Sans"/>
              </a:rPr>
              <a:t> tot </a:t>
            </a:r>
            <a:r>
              <a:rPr lang="en-US" sz="2000" dirty="0" err="1" smtClean="0">
                <a:solidFill>
                  <a:srgbClr val="000000"/>
                </a:solidFill>
                <a:latin typeface="Open Sans"/>
              </a:rPr>
              <a:t>een</a:t>
            </a:r>
            <a:r>
              <a:rPr lang="en-US" sz="2000" dirty="0" smtClean="0">
                <a:solidFill>
                  <a:srgbClr val="000000"/>
                </a:solidFill>
                <a:latin typeface="Open Sans"/>
              </a:rPr>
              <a:t> (</a:t>
            </a:r>
            <a:r>
              <a:rPr lang="en-US" sz="2000" dirty="0" err="1" smtClean="0">
                <a:solidFill>
                  <a:srgbClr val="000000"/>
                </a:solidFill>
                <a:latin typeface="Open Sans"/>
              </a:rPr>
              <a:t>electronisch</a:t>
            </a:r>
            <a:r>
              <a:rPr lang="en-US" sz="2000" dirty="0" smtClean="0">
                <a:solidFill>
                  <a:srgbClr val="000000"/>
                </a:solidFill>
                <a:latin typeface="Open Sans"/>
              </a:rPr>
              <a:t>) </a:t>
            </a:r>
            <a:r>
              <a:rPr lang="en-US" sz="2000" dirty="0" err="1" smtClean="0">
                <a:solidFill>
                  <a:srgbClr val="000000"/>
                </a:solidFill>
                <a:latin typeface="Open Sans"/>
              </a:rPr>
              <a:t>notificatiesysteem</a:t>
            </a:r>
            <a:r>
              <a:rPr lang="en-US" sz="2000" dirty="0" smtClean="0">
                <a:solidFill>
                  <a:srgbClr val="000000"/>
                </a:solidFill>
                <a:latin typeface="Open Sans"/>
              </a:rPr>
              <a:t> om </a:t>
            </a:r>
            <a:r>
              <a:rPr lang="en-US" sz="2000" dirty="0" err="1" smtClean="0">
                <a:solidFill>
                  <a:srgbClr val="000000"/>
                </a:solidFill>
                <a:latin typeface="Open Sans"/>
              </a:rPr>
              <a:t>medewerkers</a:t>
            </a:r>
            <a:r>
              <a:rPr lang="en-US" sz="2000" dirty="0" smtClean="0">
                <a:solidFill>
                  <a:srgbClr val="000000"/>
                </a:solidFill>
                <a:latin typeface="Open Sans"/>
              </a:rPr>
              <a:t> </a:t>
            </a:r>
            <a:r>
              <a:rPr lang="en-US" sz="2000" dirty="0" err="1" smtClean="0">
                <a:solidFill>
                  <a:srgbClr val="000000"/>
                </a:solidFill>
                <a:latin typeface="Open Sans"/>
              </a:rPr>
              <a:t>te</a:t>
            </a:r>
            <a:r>
              <a:rPr lang="en-US" sz="2000" dirty="0" smtClean="0">
                <a:solidFill>
                  <a:srgbClr val="000000"/>
                </a:solidFill>
                <a:latin typeface="Open Sans"/>
              </a:rPr>
              <a:t> </a:t>
            </a:r>
            <a:r>
              <a:rPr lang="en-US" sz="2000" dirty="0" err="1" smtClean="0">
                <a:solidFill>
                  <a:srgbClr val="000000"/>
                </a:solidFill>
                <a:latin typeface="Open Sans"/>
              </a:rPr>
              <a:t>informeren</a:t>
            </a:r>
            <a:endParaRPr lang="en-US" sz="2000" dirty="0">
              <a:solidFill>
                <a:srgbClr val="000000"/>
              </a:solidFill>
              <a:latin typeface="Open Sans"/>
            </a:endParaRPr>
          </a:p>
          <a:p>
            <a:pPr>
              <a:buFont typeface="Arial" panose="020B0604020202020204" pitchFamily="34" charset="0"/>
              <a:buChar char="•"/>
            </a:pPr>
            <a:r>
              <a:rPr lang="en-US" sz="2000" dirty="0" smtClean="0">
                <a:solidFill>
                  <a:srgbClr val="000000"/>
                </a:solidFill>
                <a:latin typeface="Open Sans"/>
              </a:rPr>
              <a:t>Email (met </a:t>
            </a:r>
            <a:r>
              <a:rPr lang="en-US" sz="2000" dirty="0" err="1" smtClean="0">
                <a:solidFill>
                  <a:srgbClr val="000000"/>
                </a:solidFill>
                <a:latin typeface="Open Sans"/>
              </a:rPr>
              <a:t>toegang</a:t>
            </a:r>
            <a:r>
              <a:rPr lang="en-US" sz="2000" dirty="0" smtClean="0">
                <a:solidFill>
                  <a:srgbClr val="000000"/>
                </a:solidFill>
                <a:latin typeface="Open Sans"/>
              </a:rPr>
              <a:t> to de “</a:t>
            </a:r>
            <a:r>
              <a:rPr lang="en-US" sz="2000" dirty="0">
                <a:solidFill>
                  <a:srgbClr val="000000"/>
                </a:solidFill>
                <a:latin typeface="Open Sans"/>
              </a:rPr>
              <a:t>info@” inbox </a:t>
            </a:r>
            <a:r>
              <a:rPr lang="en-US" sz="2000" dirty="0" err="1" smtClean="0">
                <a:solidFill>
                  <a:srgbClr val="000000"/>
                </a:solidFill>
                <a:latin typeface="Open Sans"/>
              </a:rPr>
              <a:t>en</a:t>
            </a:r>
            <a:r>
              <a:rPr lang="en-US" sz="2000" dirty="0" smtClean="0">
                <a:solidFill>
                  <a:srgbClr val="000000"/>
                </a:solidFill>
                <a:latin typeface="Open Sans"/>
              </a:rPr>
              <a:t> de </a:t>
            </a:r>
            <a:r>
              <a:rPr lang="en-US" sz="2000" dirty="0" err="1" smtClean="0">
                <a:solidFill>
                  <a:srgbClr val="000000"/>
                </a:solidFill>
                <a:latin typeface="Open Sans"/>
              </a:rPr>
              <a:t>mogelijkheid</a:t>
            </a:r>
            <a:r>
              <a:rPr lang="en-US" sz="2000" dirty="0" smtClean="0">
                <a:solidFill>
                  <a:srgbClr val="000000"/>
                </a:solidFill>
                <a:latin typeface="Open Sans"/>
              </a:rPr>
              <a:t> om </a:t>
            </a:r>
            <a:r>
              <a:rPr lang="en-US" sz="2000" dirty="0" err="1" smtClean="0">
                <a:solidFill>
                  <a:srgbClr val="000000"/>
                </a:solidFill>
                <a:latin typeface="Open Sans"/>
              </a:rPr>
              <a:t>hieruit</a:t>
            </a:r>
            <a:r>
              <a:rPr lang="en-US" sz="2000" dirty="0" smtClean="0">
                <a:solidFill>
                  <a:srgbClr val="000000"/>
                </a:solidFill>
                <a:latin typeface="Open Sans"/>
              </a:rPr>
              <a:t> </a:t>
            </a:r>
            <a:r>
              <a:rPr lang="en-US" sz="2000" dirty="0" err="1" smtClean="0">
                <a:solidFill>
                  <a:srgbClr val="000000"/>
                </a:solidFill>
                <a:latin typeface="Open Sans"/>
              </a:rPr>
              <a:t>berichten</a:t>
            </a:r>
            <a:r>
              <a:rPr lang="en-US" sz="2000" dirty="0" smtClean="0">
                <a:solidFill>
                  <a:srgbClr val="000000"/>
                </a:solidFill>
                <a:latin typeface="Open Sans"/>
              </a:rPr>
              <a:t> </a:t>
            </a:r>
            <a:r>
              <a:rPr lang="en-US" sz="2000" dirty="0" err="1" smtClean="0">
                <a:solidFill>
                  <a:srgbClr val="000000"/>
                </a:solidFill>
                <a:latin typeface="Open Sans"/>
              </a:rPr>
              <a:t>te</a:t>
            </a:r>
            <a:r>
              <a:rPr lang="en-US" sz="2000" dirty="0" smtClean="0">
                <a:solidFill>
                  <a:srgbClr val="000000"/>
                </a:solidFill>
                <a:latin typeface="Open Sans"/>
              </a:rPr>
              <a:t> </a:t>
            </a:r>
            <a:r>
              <a:rPr lang="en-US" sz="2000" dirty="0" err="1" smtClean="0">
                <a:solidFill>
                  <a:srgbClr val="000000"/>
                </a:solidFill>
                <a:latin typeface="Open Sans"/>
              </a:rPr>
              <a:t>sturen</a:t>
            </a:r>
            <a:r>
              <a:rPr lang="en-US" sz="2000" dirty="0" smtClean="0">
                <a:solidFill>
                  <a:srgbClr val="000000"/>
                </a:solidFill>
                <a:latin typeface="Open Sans"/>
              </a:rPr>
              <a:t>)</a:t>
            </a:r>
            <a:endParaRPr lang="en-US" sz="2000" dirty="0">
              <a:solidFill>
                <a:srgbClr val="000000"/>
              </a:solidFill>
              <a:latin typeface="Open Sans"/>
            </a:endParaRPr>
          </a:p>
          <a:p>
            <a:pPr>
              <a:buFont typeface="Arial" panose="020B0604020202020204" pitchFamily="34" charset="0"/>
              <a:buChar char="•"/>
            </a:pPr>
            <a:r>
              <a:rPr lang="en-US" sz="2000" dirty="0">
                <a:solidFill>
                  <a:srgbClr val="000000"/>
                </a:solidFill>
                <a:latin typeface="Open Sans"/>
              </a:rPr>
              <a:t>Fax </a:t>
            </a:r>
            <a:r>
              <a:rPr lang="en-US" sz="2000" dirty="0" smtClean="0">
                <a:solidFill>
                  <a:srgbClr val="000000"/>
                </a:solidFill>
                <a:latin typeface="Open Sans"/>
              </a:rPr>
              <a:t>(1 </a:t>
            </a:r>
            <a:r>
              <a:rPr lang="en-US" sz="2000" dirty="0" err="1" smtClean="0">
                <a:solidFill>
                  <a:srgbClr val="000000"/>
                </a:solidFill>
                <a:latin typeface="Open Sans"/>
              </a:rPr>
              <a:t>voor</a:t>
            </a:r>
            <a:r>
              <a:rPr lang="en-US" sz="2000" dirty="0" smtClean="0">
                <a:solidFill>
                  <a:srgbClr val="000000"/>
                </a:solidFill>
                <a:latin typeface="Open Sans"/>
              </a:rPr>
              <a:t> </a:t>
            </a:r>
            <a:r>
              <a:rPr lang="en-US" sz="2000" dirty="0" err="1" smtClean="0">
                <a:solidFill>
                  <a:srgbClr val="000000"/>
                </a:solidFill>
                <a:latin typeface="Open Sans"/>
              </a:rPr>
              <a:t>ontvangen</a:t>
            </a:r>
            <a:r>
              <a:rPr lang="en-US" sz="2000" dirty="0" smtClean="0">
                <a:solidFill>
                  <a:srgbClr val="000000"/>
                </a:solidFill>
                <a:latin typeface="Open Sans"/>
              </a:rPr>
              <a:t> </a:t>
            </a:r>
            <a:r>
              <a:rPr lang="en-US" sz="2000" dirty="0" err="1" smtClean="0">
                <a:solidFill>
                  <a:srgbClr val="000000"/>
                </a:solidFill>
                <a:latin typeface="Open Sans"/>
              </a:rPr>
              <a:t>en</a:t>
            </a:r>
            <a:r>
              <a:rPr lang="en-US" sz="2000" dirty="0" smtClean="0">
                <a:solidFill>
                  <a:srgbClr val="000000"/>
                </a:solidFill>
                <a:latin typeface="Open Sans"/>
              </a:rPr>
              <a:t> 1 </a:t>
            </a:r>
            <a:r>
              <a:rPr lang="en-US" sz="2000" dirty="0" err="1" smtClean="0">
                <a:solidFill>
                  <a:srgbClr val="000000"/>
                </a:solidFill>
                <a:latin typeface="Open Sans"/>
              </a:rPr>
              <a:t>voor</a:t>
            </a:r>
            <a:r>
              <a:rPr lang="en-US" sz="2000" dirty="0" smtClean="0">
                <a:solidFill>
                  <a:srgbClr val="000000"/>
                </a:solidFill>
                <a:latin typeface="Open Sans"/>
              </a:rPr>
              <a:t> </a:t>
            </a:r>
            <a:r>
              <a:rPr lang="en-US" sz="2000" dirty="0" err="1" smtClean="0">
                <a:solidFill>
                  <a:srgbClr val="000000"/>
                </a:solidFill>
                <a:latin typeface="Open Sans"/>
              </a:rPr>
              <a:t>verzenden</a:t>
            </a:r>
            <a:r>
              <a:rPr lang="en-US" sz="2000" dirty="0" smtClean="0">
                <a:solidFill>
                  <a:srgbClr val="000000"/>
                </a:solidFill>
                <a:latin typeface="Open Sans"/>
              </a:rPr>
              <a:t>)</a:t>
            </a:r>
            <a:endParaRPr lang="en-US" sz="2000" dirty="0">
              <a:solidFill>
                <a:srgbClr val="000000"/>
              </a:solidFill>
              <a:latin typeface="Open Sans"/>
            </a:endParaRPr>
          </a:p>
          <a:p>
            <a:pPr>
              <a:buFont typeface="Arial" panose="020B0604020202020204" pitchFamily="34" charset="0"/>
              <a:buChar char="•"/>
            </a:pPr>
            <a:r>
              <a:rPr lang="en-US" sz="2000" dirty="0">
                <a:solidFill>
                  <a:srgbClr val="000000"/>
                </a:solidFill>
                <a:latin typeface="Open Sans"/>
              </a:rPr>
              <a:t>Webmaster </a:t>
            </a:r>
            <a:r>
              <a:rPr lang="en-US" sz="2000" dirty="0" err="1" smtClean="0">
                <a:solidFill>
                  <a:srgbClr val="000000"/>
                </a:solidFill>
                <a:latin typeface="Open Sans"/>
              </a:rPr>
              <a:t>toegang</a:t>
            </a:r>
            <a:r>
              <a:rPr lang="en-US" sz="2000" dirty="0" smtClean="0">
                <a:solidFill>
                  <a:srgbClr val="000000"/>
                </a:solidFill>
                <a:latin typeface="Open Sans"/>
              </a:rPr>
              <a:t> tot de </a:t>
            </a:r>
            <a:r>
              <a:rPr lang="en-US" sz="2000" dirty="0" err="1" smtClean="0">
                <a:solidFill>
                  <a:srgbClr val="000000"/>
                </a:solidFill>
                <a:latin typeface="Open Sans"/>
              </a:rPr>
              <a:t>instellingswebsite</a:t>
            </a:r>
            <a:r>
              <a:rPr lang="en-US" sz="2000" dirty="0" smtClean="0">
                <a:solidFill>
                  <a:srgbClr val="000000"/>
                </a:solidFill>
                <a:latin typeface="Open Sans"/>
              </a:rPr>
              <a:t> om updates </a:t>
            </a:r>
            <a:r>
              <a:rPr lang="en-US" sz="2000" dirty="0" err="1" smtClean="0">
                <a:solidFill>
                  <a:srgbClr val="000000"/>
                </a:solidFill>
                <a:latin typeface="Open Sans"/>
              </a:rPr>
              <a:t>te</a:t>
            </a:r>
            <a:r>
              <a:rPr lang="en-US" sz="2000" dirty="0" smtClean="0">
                <a:solidFill>
                  <a:srgbClr val="000000"/>
                </a:solidFill>
                <a:latin typeface="Open Sans"/>
              </a:rPr>
              <a:t> </a:t>
            </a:r>
            <a:r>
              <a:rPr lang="en-US" sz="2000" dirty="0" err="1" smtClean="0">
                <a:solidFill>
                  <a:srgbClr val="000000"/>
                </a:solidFill>
                <a:latin typeface="Open Sans"/>
              </a:rPr>
              <a:t>plaatsen</a:t>
            </a:r>
            <a:endParaRPr lang="en-US" sz="2000" dirty="0">
              <a:solidFill>
                <a:srgbClr val="000000"/>
              </a:solidFill>
              <a:latin typeface="Open Sans"/>
            </a:endParaRPr>
          </a:p>
          <a:p>
            <a:pPr>
              <a:buFont typeface="Arial" panose="020B0604020202020204" pitchFamily="34" charset="0"/>
              <a:buChar char="•"/>
            </a:pPr>
            <a:r>
              <a:rPr lang="en-US" sz="2000" dirty="0" err="1" smtClean="0">
                <a:solidFill>
                  <a:srgbClr val="000000"/>
                </a:solidFill>
                <a:latin typeface="Open Sans"/>
              </a:rPr>
              <a:t>Toegang</a:t>
            </a:r>
            <a:r>
              <a:rPr lang="en-US" sz="2000" dirty="0" smtClean="0">
                <a:solidFill>
                  <a:srgbClr val="000000"/>
                </a:solidFill>
                <a:latin typeface="Open Sans"/>
              </a:rPr>
              <a:t> tot social </a:t>
            </a:r>
            <a:r>
              <a:rPr lang="en-US" sz="2000" dirty="0">
                <a:solidFill>
                  <a:srgbClr val="000000"/>
                </a:solidFill>
                <a:latin typeface="Open Sans"/>
              </a:rPr>
              <a:t>media accounts</a:t>
            </a:r>
          </a:p>
          <a:p>
            <a:pPr>
              <a:buFont typeface="Arial" panose="020B0604020202020204" pitchFamily="34" charset="0"/>
              <a:buChar char="•"/>
            </a:pPr>
            <a:r>
              <a:rPr lang="en-US" sz="2000" dirty="0" err="1" smtClean="0">
                <a:solidFill>
                  <a:srgbClr val="000000"/>
                </a:solidFill>
                <a:latin typeface="Open Sans"/>
              </a:rPr>
              <a:t>Toegang</a:t>
            </a:r>
            <a:r>
              <a:rPr lang="en-US" sz="2000" dirty="0" smtClean="0">
                <a:solidFill>
                  <a:srgbClr val="000000"/>
                </a:solidFill>
                <a:latin typeface="Open Sans"/>
              </a:rPr>
              <a:t> tot het network (LAN-Access), </a:t>
            </a:r>
            <a:r>
              <a:rPr lang="en-US" sz="2000" dirty="0">
                <a:solidFill>
                  <a:srgbClr val="000000"/>
                </a:solidFill>
                <a:latin typeface="Open Sans"/>
              </a:rPr>
              <a:t>secure remote server, message template library </a:t>
            </a:r>
            <a:r>
              <a:rPr lang="en-US" sz="2000" dirty="0" err="1" smtClean="0">
                <a:solidFill>
                  <a:srgbClr val="000000"/>
                </a:solidFill>
                <a:latin typeface="Open Sans"/>
              </a:rPr>
              <a:t>en</a:t>
            </a:r>
            <a:r>
              <a:rPr lang="en-US" sz="2000" dirty="0" smtClean="0">
                <a:solidFill>
                  <a:srgbClr val="000000"/>
                </a:solidFill>
                <a:latin typeface="Open Sans"/>
              </a:rPr>
              <a:t> printers</a:t>
            </a:r>
            <a:endParaRPr lang="en-US" sz="2000" dirty="0">
              <a:solidFill>
                <a:srgbClr val="000000"/>
              </a:solidFill>
              <a:latin typeface="Open Sans"/>
            </a:endParaRPr>
          </a:p>
          <a:p>
            <a:pPr>
              <a:buFont typeface="Arial" panose="020B0604020202020204" pitchFamily="34" charset="0"/>
              <a:buChar char="•"/>
            </a:pPr>
            <a:r>
              <a:rPr lang="en-US" sz="2000" dirty="0" err="1" smtClean="0">
                <a:solidFill>
                  <a:srgbClr val="000000"/>
                </a:solidFill>
                <a:latin typeface="Open Sans"/>
              </a:rPr>
              <a:t>Papieren</a:t>
            </a:r>
            <a:r>
              <a:rPr lang="en-US" sz="2000" dirty="0" smtClean="0">
                <a:solidFill>
                  <a:srgbClr val="000000"/>
                </a:solidFill>
                <a:latin typeface="Open Sans"/>
              </a:rPr>
              <a:t> </a:t>
            </a:r>
            <a:r>
              <a:rPr lang="en-US" sz="2000" dirty="0" err="1" smtClean="0">
                <a:solidFill>
                  <a:srgbClr val="000000"/>
                </a:solidFill>
                <a:latin typeface="Open Sans"/>
              </a:rPr>
              <a:t>versies</a:t>
            </a:r>
            <a:r>
              <a:rPr lang="en-US" sz="2000" dirty="0" smtClean="0">
                <a:solidFill>
                  <a:srgbClr val="000000"/>
                </a:solidFill>
                <a:latin typeface="Open Sans"/>
              </a:rPr>
              <a:t> van </a:t>
            </a:r>
            <a:r>
              <a:rPr lang="en-US" sz="2000" dirty="0" err="1" smtClean="0">
                <a:solidFill>
                  <a:srgbClr val="000000"/>
                </a:solidFill>
                <a:latin typeface="Open Sans"/>
              </a:rPr>
              <a:t>calamiteitenplan</a:t>
            </a:r>
            <a:r>
              <a:rPr lang="en-US" sz="2000" dirty="0" smtClean="0">
                <a:solidFill>
                  <a:srgbClr val="000000"/>
                </a:solidFill>
                <a:latin typeface="Open Sans"/>
              </a:rPr>
              <a:t>, </a:t>
            </a:r>
            <a:r>
              <a:rPr lang="en-US" sz="2000" dirty="0" err="1" smtClean="0">
                <a:solidFill>
                  <a:srgbClr val="000000"/>
                </a:solidFill>
                <a:latin typeface="Open Sans"/>
              </a:rPr>
              <a:t>bedrijfscontinuiteitsplan</a:t>
            </a:r>
            <a:r>
              <a:rPr lang="en-US" sz="2000" dirty="0" smtClean="0">
                <a:solidFill>
                  <a:srgbClr val="000000"/>
                </a:solidFill>
                <a:latin typeface="Open Sans"/>
              </a:rPr>
              <a:t>, </a:t>
            </a:r>
            <a:r>
              <a:rPr lang="en-US" sz="2000" dirty="0" err="1" smtClean="0">
                <a:solidFill>
                  <a:srgbClr val="000000"/>
                </a:solidFill>
                <a:latin typeface="Open Sans"/>
              </a:rPr>
              <a:t>crisiscommunicatieplan</a:t>
            </a:r>
            <a:r>
              <a:rPr lang="en-US" sz="2000" dirty="0" smtClean="0">
                <a:solidFill>
                  <a:srgbClr val="000000"/>
                </a:solidFill>
                <a:latin typeface="Open Sans"/>
              </a:rPr>
              <a:t> </a:t>
            </a:r>
            <a:r>
              <a:rPr lang="en-US" sz="2000" dirty="0" err="1" smtClean="0">
                <a:solidFill>
                  <a:srgbClr val="000000"/>
                </a:solidFill>
                <a:latin typeface="Open Sans"/>
              </a:rPr>
              <a:t>etc</a:t>
            </a:r>
            <a:endParaRPr lang="en-US" sz="2000" dirty="0">
              <a:solidFill>
                <a:srgbClr val="000000"/>
              </a:solidFill>
              <a:latin typeface="Open Sans"/>
            </a:endParaRPr>
          </a:p>
          <a:p>
            <a:pPr>
              <a:buFont typeface="Arial" panose="020B0604020202020204" pitchFamily="34" charset="0"/>
              <a:buChar char="•"/>
            </a:pPr>
            <a:r>
              <a:rPr lang="en-US" sz="2000" dirty="0" err="1" smtClean="0">
                <a:solidFill>
                  <a:srgbClr val="000000"/>
                </a:solidFill>
                <a:latin typeface="Open Sans"/>
              </a:rPr>
              <a:t>Tekeningen</a:t>
            </a:r>
            <a:r>
              <a:rPr lang="en-US" sz="2000" dirty="0" smtClean="0">
                <a:solidFill>
                  <a:srgbClr val="000000"/>
                </a:solidFill>
                <a:latin typeface="Open Sans"/>
              </a:rPr>
              <a:t> </a:t>
            </a:r>
            <a:r>
              <a:rPr lang="en-US" sz="2000" dirty="0" err="1" smtClean="0">
                <a:solidFill>
                  <a:srgbClr val="000000"/>
                </a:solidFill>
                <a:latin typeface="Open Sans"/>
              </a:rPr>
              <a:t>en</a:t>
            </a:r>
            <a:r>
              <a:rPr lang="en-US" sz="2000" dirty="0" smtClean="0">
                <a:solidFill>
                  <a:srgbClr val="000000"/>
                </a:solidFill>
                <a:latin typeface="Open Sans"/>
              </a:rPr>
              <a:t> </a:t>
            </a:r>
            <a:r>
              <a:rPr lang="en-US" sz="2000" dirty="0" err="1" smtClean="0">
                <a:solidFill>
                  <a:srgbClr val="000000"/>
                </a:solidFill>
                <a:latin typeface="Open Sans"/>
              </a:rPr>
              <a:t>plattegronden</a:t>
            </a:r>
            <a:r>
              <a:rPr lang="en-US" sz="2000" dirty="0" smtClean="0">
                <a:solidFill>
                  <a:srgbClr val="000000"/>
                </a:solidFill>
                <a:latin typeface="Open Sans"/>
              </a:rPr>
              <a:t> </a:t>
            </a:r>
            <a:r>
              <a:rPr lang="en-US" sz="2000" dirty="0" err="1" smtClean="0">
                <a:solidFill>
                  <a:srgbClr val="000000"/>
                </a:solidFill>
                <a:latin typeface="Open Sans"/>
              </a:rPr>
              <a:t>etc</a:t>
            </a:r>
            <a:endParaRPr lang="en-US" sz="2000" dirty="0">
              <a:solidFill>
                <a:srgbClr val="000000"/>
              </a:solidFill>
              <a:latin typeface="Open Sans"/>
            </a:endParaRPr>
          </a:p>
          <a:p>
            <a:pPr>
              <a:buFont typeface="Arial" panose="020B0604020202020204" pitchFamily="34" charset="0"/>
              <a:buChar char="•"/>
            </a:pPr>
            <a:r>
              <a:rPr lang="en-US" sz="2000" dirty="0" err="1" smtClean="0">
                <a:solidFill>
                  <a:srgbClr val="000000"/>
                </a:solidFill>
                <a:latin typeface="Open Sans"/>
              </a:rPr>
              <a:t>Kopieerapparaten</a:t>
            </a:r>
            <a:endParaRPr lang="en-US" sz="2000" dirty="0">
              <a:solidFill>
                <a:srgbClr val="000000"/>
              </a:solidFill>
              <a:latin typeface="Open Sans"/>
            </a:endParaRPr>
          </a:p>
          <a:p>
            <a:pPr>
              <a:buFont typeface="Arial" panose="020B0604020202020204" pitchFamily="34" charset="0"/>
              <a:buChar char="•"/>
            </a:pPr>
            <a:r>
              <a:rPr lang="en-US" sz="2000" dirty="0" err="1" smtClean="0">
                <a:solidFill>
                  <a:srgbClr val="000000"/>
                </a:solidFill>
                <a:latin typeface="Open Sans"/>
              </a:rPr>
              <a:t>Registratieformulieren</a:t>
            </a:r>
            <a:r>
              <a:rPr lang="en-US" sz="2000" dirty="0" smtClean="0">
                <a:solidFill>
                  <a:srgbClr val="000000"/>
                </a:solidFill>
                <a:latin typeface="Open Sans"/>
              </a:rPr>
              <a:t>/</a:t>
            </a:r>
            <a:r>
              <a:rPr lang="en-US" sz="2000" dirty="0" err="1" smtClean="0">
                <a:solidFill>
                  <a:srgbClr val="000000"/>
                </a:solidFill>
                <a:latin typeface="Open Sans"/>
              </a:rPr>
              <a:t>logboeken</a:t>
            </a:r>
            <a:r>
              <a:rPr lang="en-US" sz="2000" dirty="0" smtClean="0">
                <a:solidFill>
                  <a:srgbClr val="000000"/>
                </a:solidFill>
                <a:latin typeface="Open Sans"/>
              </a:rPr>
              <a:t> om </a:t>
            </a:r>
            <a:r>
              <a:rPr lang="en-US" sz="2000" dirty="0" err="1" smtClean="0">
                <a:solidFill>
                  <a:srgbClr val="000000"/>
                </a:solidFill>
                <a:latin typeface="Open Sans"/>
              </a:rPr>
              <a:t>gebeurtenissen</a:t>
            </a:r>
            <a:r>
              <a:rPr lang="en-US" sz="2000" dirty="0" smtClean="0">
                <a:solidFill>
                  <a:srgbClr val="000000"/>
                </a:solidFill>
                <a:latin typeface="Open Sans"/>
              </a:rPr>
              <a:t> </a:t>
            </a:r>
            <a:r>
              <a:rPr lang="en-US" sz="2000" dirty="0" err="1" smtClean="0">
                <a:solidFill>
                  <a:srgbClr val="000000"/>
                </a:solidFill>
                <a:latin typeface="Open Sans"/>
              </a:rPr>
              <a:t>en</a:t>
            </a:r>
            <a:r>
              <a:rPr lang="en-US" sz="2000" dirty="0" smtClean="0">
                <a:solidFill>
                  <a:srgbClr val="000000"/>
                </a:solidFill>
                <a:latin typeface="Open Sans"/>
              </a:rPr>
              <a:t> </a:t>
            </a:r>
            <a:r>
              <a:rPr lang="en-US" sz="2000" dirty="0" err="1" smtClean="0">
                <a:solidFill>
                  <a:srgbClr val="000000"/>
                </a:solidFill>
                <a:latin typeface="Open Sans"/>
              </a:rPr>
              <a:t>besluiten</a:t>
            </a:r>
            <a:r>
              <a:rPr lang="en-US" sz="2000" dirty="0" smtClean="0">
                <a:solidFill>
                  <a:srgbClr val="000000"/>
                </a:solidFill>
                <a:latin typeface="Open Sans"/>
              </a:rPr>
              <a:t> vast </a:t>
            </a:r>
            <a:r>
              <a:rPr lang="en-US" sz="2000" dirty="0" err="1" smtClean="0">
                <a:solidFill>
                  <a:srgbClr val="000000"/>
                </a:solidFill>
                <a:latin typeface="Open Sans"/>
              </a:rPr>
              <a:t>te</a:t>
            </a:r>
            <a:r>
              <a:rPr lang="en-US" sz="2000" dirty="0" smtClean="0">
                <a:solidFill>
                  <a:srgbClr val="000000"/>
                </a:solidFill>
                <a:latin typeface="Open Sans"/>
              </a:rPr>
              <a:t> </a:t>
            </a:r>
            <a:r>
              <a:rPr lang="en-US" sz="2000" dirty="0" err="1" smtClean="0">
                <a:solidFill>
                  <a:srgbClr val="000000"/>
                </a:solidFill>
                <a:latin typeface="Open Sans"/>
              </a:rPr>
              <a:t>leggen</a:t>
            </a:r>
            <a:endParaRPr lang="en-US" sz="2000" dirty="0" smtClean="0">
              <a:solidFill>
                <a:srgbClr val="000000"/>
              </a:solidFill>
              <a:latin typeface="Open Sans"/>
            </a:endParaRPr>
          </a:p>
          <a:p>
            <a:pPr>
              <a:buFont typeface="Arial" panose="020B0604020202020204" pitchFamily="34" charset="0"/>
              <a:buChar char="•"/>
            </a:pPr>
            <a:r>
              <a:rPr lang="en-US" sz="2000" dirty="0" smtClean="0">
                <a:solidFill>
                  <a:srgbClr val="000000"/>
                </a:solidFill>
                <a:latin typeface="Open Sans"/>
              </a:rPr>
              <a:t>Message </a:t>
            </a:r>
            <a:r>
              <a:rPr lang="en-US" sz="2000" dirty="0">
                <a:solidFill>
                  <a:srgbClr val="000000"/>
                </a:solidFill>
                <a:latin typeface="Open Sans"/>
              </a:rPr>
              <a:t>boards (flipcharts, white boards, etc.)</a:t>
            </a:r>
          </a:p>
          <a:p>
            <a:pPr>
              <a:buFont typeface="Arial" panose="020B0604020202020204" pitchFamily="34" charset="0"/>
              <a:buChar char="•"/>
            </a:pPr>
            <a:r>
              <a:rPr lang="en-US" sz="2000" dirty="0" smtClean="0">
                <a:solidFill>
                  <a:srgbClr val="000000"/>
                </a:solidFill>
                <a:latin typeface="Open Sans"/>
              </a:rPr>
              <a:t>Pen, </a:t>
            </a:r>
            <a:r>
              <a:rPr lang="en-US" sz="2000" dirty="0" err="1" smtClean="0">
                <a:solidFill>
                  <a:srgbClr val="000000"/>
                </a:solidFill>
                <a:latin typeface="Open Sans"/>
              </a:rPr>
              <a:t>potlood</a:t>
            </a:r>
            <a:r>
              <a:rPr lang="en-US" sz="2000" dirty="0" smtClean="0">
                <a:solidFill>
                  <a:srgbClr val="000000"/>
                </a:solidFill>
                <a:latin typeface="Open Sans"/>
              </a:rPr>
              <a:t> </a:t>
            </a:r>
            <a:r>
              <a:rPr lang="en-US" sz="2000" dirty="0" err="1" smtClean="0">
                <a:solidFill>
                  <a:srgbClr val="000000"/>
                </a:solidFill>
                <a:latin typeface="Open Sans"/>
              </a:rPr>
              <a:t>en</a:t>
            </a:r>
            <a:r>
              <a:rPr lang="en-US" sz="2000" dirty="0" smtClean="0">
                <a:solidFill>
                  <a:srgbClr val="000000"/>
                </a:solidFill>
                <a:latin typeface="Open Sans"/>
              </a:rPr>
              <a:t> papier, </a:t>
            </a:r>
            <a:r>
              <a:rPr lang="en-US" sz="2000" dirty="0" err="1" smtClean="0">
                <a:solidFill>
                  <a:srgbClr val="000000"/>
                </a:solidFill>
                <a:latin typeface="Open Sans"/>
              </a:rPr>
              <a:t>opladers</a:t>
            </a:r>
            <a:r>
              <a:rPr lang="en-US" sz="2000" dirty="0" smtClean="0">
                <a:solidFill>
                  <a:srgbClr val="000000"/>
                </a:solidFill>
                <a:latin typeface="Open Sans"/>
              </a:rPr>
              <a:t>, </a:t>
            </a:r>
            <a:r>
              <a:rPr lang="en-US" sz="2000" dirty="0" err="1" smtClean="0">
                <a:solidFill>
                  <a:srgbClr val="000000"/>
                </a:solidFill>
                <a:latin typeface="Open Sans"/>
              </a:rPr>
              <a:t>etc</a:t>
            </a:r>
            <a:endParaRPr lang="en-US" sz="2000" b="0" i="0" dirty="0">
              <a:solidFill>
                <a:srgbClr val="000000"/>
              </a:solidFill>
              <a:effectLst/>
              <a:latin typeface="Open Sans"/>
            </a:endParaRPr>
          </a:p>
        </p:txBody>
      </p:sp>
    </p:spTree>
    <p:extLst>
      <p:ext uri="{BB962C8B-B14F-4D97-AF65-F5344CB8AC3E}">
        <p14:creationId xmlns:p14="http://schemas.microsoft.com/office/powerpoint/2010/main" val="1120644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Wat is een crisis?</a:t>
            </a:r>
            <a:endParaRPr lang="nl-NL" dirty="0"/>
          </a:p>
        </p:txBody>
      </p:sp>
      <p:sp>
        <p:nvSpPr>
          <p:cNvPr id="6" name="Content Placeholder 5"/>
          <p:cNvSpPr>
            <a:spLocks noGrp="1"/>
          </p:cNvSpPr>
          <p:nvPr>
            <p:ph idx="1"/>
          </p:nvPr>
        </p:nvSpPr>
        <p:spPr/>
        <p:txBody>
          <a:bodyPr/>
          <a:lstStyle/>
          <a:p>
            <a:r>
              <a:rPr lang="en-GB" dirty="0"/>
              <a:t>A </a:t>
            </a:r>
            <a:r>
              <a:rPr lang="en-GB" b="1" dirty="0"/>
              <a:t>crisis</a:t>
            </a:r>
            <a:r>
              <a:rPr lang="en-GB" dirty="0"/>
              <a:t> (from the </a:t>
            </a:r>
            <a:r>
              <a:rPr lang="en-GB" dirty="0">
                <a:hlinkClick r:id="rId2" tooltip="Greek language"/>
              </a:rPr>
              <a:t>Greek</a:t>
            </a:r>
            <a:r>
              <a:rPr lang="en-GB" dirty="0"/>
              <a:t> </a:t>
            </a:r>
            <a:r>
              <a:rPr lang="en-GB" dirty="0" err="1"/>
              <a:t>κρίσις</a:t>
            </a:r>
            <a:r>
              <a:rPr lang="en-GB" dirty="0"/>
              <a:t> - </a:t>
            </a:r>
            <a:r>
              <a:rPr lang="en-GB" i="1" dirty="0" err="1"/>
              <a:t>krisis</a:t>
            </a:r>
            <a:r>
              <a:rPr lang="en-GB" dirty="0"/>
              <a:t>;</a:t>
            </a:r>
            <a:r>
              <a:rPr lang="en-GB" baseline="30000" dirty="0">
                <a:hlinkClick r:id="rId3"/>
              </a:rPr>
              <a:t>[1]</a:t>
            </a:r>
            <a:r>
              <a:rPr lang="en-GB" dirty="0"/>
              <a:t> plural: "crises"; </a:t>
            </a:r>
            <a:r>
              <a:rPr lang="en-GB" dirty="0">
                <a:hlinkClick r:id="rId4" tooltip="Adjectival form"/>
              </a:rPr>
              <a:t>adjectival form</a:t>
            </a:r>
            <a:r>
              <a:rPr lang="en-GB" dirty="0"/>
              <a:t>: "critical</a:t>
            </a:r>
            <a:r>
              <a:rPr lang="en-GB" dirty="0" smtClean="0"/>
              <a:t>") is any event that is, </a:t>
            </a:r>
            <a:r>
              <a:rPr lang="en-GB" dirty="0"/>
              <a:t>or is expected to lead to, an unstable and dangerous situation affecting an individual, group, community, or whole society</a:t>
            </a:r>
            <a:r>
              <a:rPr lang="en-GB" dirty="0" smtClean="0"/>
              <a:t>.</a:t>
            </a:r>
          </a:p>
          <a:p>
            <a:endParaRPr lang="en-GB" dirty="0"/>
          </a:p>
          <a:p>
            <a:r>
              <a:rPr lang="en-GB" dirty="0"/>
              <a:t>is </a:t>
            </a:r>
            <a:r>
              <a:rPr lang="en-GB" dirty="0" err="1"/>
              <a:t>een</a:t>
            </a:r>
            <a:r>
              <a:rPr lang="en-GB" dirty="0"/>
              <a:t> (</a:t>
            </a:r>
            <a:r>
              <a:rPr lang="en-GB" dirty="0" err="1"/>
              <a:t>zware</a:t>
            </a:r>
            <a:r>
              <a:rPr lang="en-GB" dirty="0"/>
              <a:t>) </a:t>
            </a:r>
            <a:r>
              <a:rPr lang="en-GB" dirty="0" err="1"/>
              <a:t>noodsituatie</a:t>
            </a:r>
            <a:r>
              <a:rPr lang="en-GB" dirty="0"/>
              <a:t> </a:t>
            </a:r>
            <a:r>
              <a:rPr lang="en-GB" dirty="0" err="1"/>
              <a:t>waarbij</a:t>
            </a:r>
            <a:r>
              <a:rPr lang="en-GB" dirty="0"/>
              <a:t> het </a:t>
            </a:r>
            <a:r>
              <a:rPr lang="en-GB" dirty="0" err="1"/>
              <a:t>functioneren</a:t>
            </a:r>
            <a:r>
              <a:rPr lang="en-GB" dirty="0"/>
              <a:t> van </a:t>
            </a:r>
            <a:r>
              <a:rPr lang="en-GB" dirty="0" err="1"/>
              <a:t>een</a:t>
            </a:r>
            <a:r>
              <a:rPr lang="en-GB" dirty="0"/>
              <a:t> </a:t>
            </a:r>
            <a:r>
              <a:rPr lang="en-GB" dirty="0" err="1"/>
              <a:t>stelsel</a:t>
            </a:r>
            <a:r>
              <a:rPr lang="en-GB" dirty="0"/>
              <a:t> </a:t>
            </a:r>
            <a:r>
              <a:rPr lang="en-GB" dirty="0" err="1"/>
              <a:t>ernstig</a:t>
            </a:r>
            <a:r>
              <a:rPr lang="en-GB" dirty="0"/>
              <a:t> </a:t>
            </a:r>
            <a:r>
              <a:rPr lang="en-GB" dirty="0" err="1" smtClean="0"/>
              <a:t>verstoord</a:t>
            </a:r>
            <a:r>
              <a:rPr lang="en-GB" dirty="0" smtClean="0"/>
              <a:t> </a:t>
            </a:r>
            <a:r>
              <a:rPr lang="en-GB" dirty="0" err="1" smtClean="0"/>
              <a:t>wordt</a:t>
            </a:r>
            <a:r>
              <a:rPr lang="en-GB" dirty="0" smtClean="0"/>
              <a:t> / </a:t>
            </a:r>
            <a:r>
              <a:rPr lang="en-GB" dirty="0" err="1"/>
              <a:t>kan</a:t>
            </a:r>
            <a:r>
              <a:rPr lang="en-GB" dirty="0"/>
              <a:t> </a:t>
            </a:r>
            <a:r>
              <a:rPr lang="en-GB" dirty="0" err="1"/>
              <a:t>worden</a:t>
            </a:r>
            <a:endParaRPr lang="nl-NL" dirty="0"/>
          </a:p>
        </p:txBody>
      </p:sp>
    </p:spTree>
    <p:extLst>
      <p:ext uri="{BB962C8B-B14F-4D97-AF65-F5344CB8AC3E}">
        <p14:creationId xmlns:p14="http://schemas.microsoft.com/office/powerpoint/2010/main" val="400955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1137" y="1018471"/>
            <a:ext cx="8043169" cy="3533312"/>
          </a:xfrm>
        </p:spPr>
        <p:txBody>
          <a:bodyPr>
            <a:normAutofit fontScale="90000"/>
          </a:bodyPr>
          <a:lstStyle/>
          <a:p>
            <a:r>
              <a:rPr lang="nl-NL" b="1" i="0" dirty="0" smtClean="0"/>
              <a:t>					Inge </a:t>
            </a:r>
            <a:r>
              <a:rPr lang="nl-NL" b="1" i="0" dirty="0" err="1"/>
              <a:t>Wijnja</a:t>
            </a:r>
            <a:r>
              <a:rPr lang="nl-NL" b="1" i="0" dirty="0"/>
              <a:t/>
            </a:r>
            <a:br>
              <a:rPr lang="nl-NL" b="1" i="0" dirty="0"/>
            </a:br>
            <a:r>
              <a:rPr lang="nl-NL" b="1" i="0" dirty="0"/>
              <a:t>					</a:t>
            </a:r>
            <a:r>
              <a:rPr lang="nl-NL" b="1" i="0" dirty="0" smtClean="0"/>
              <a:t>Maike </a:t>
            </a:r>
            <a:r>
              <a:rPr lang="nl-NL" b="1" i="0" dirty="0"/>
              <a:t>Wensveen</a:t>
            </a:r>
            <a:br>
              <a:rPr lang="nl-NL" b="1" i="0" dirty="0"/>
            </a:br>
            <a:r>
              <a:rPr lang="nl-NL" b="1" i="0" dirty="0"/>
              <a:t>					</a:t>
            </a:r>
            <a:r>
              <a:rPr lang="nl-NL" b="1" i="0" dirty="0" smtClean="0"/>
              <a:t>Rogier </a:t>
            </a:r>
            <a:r>
              <a:rPr lang="nl-NL" b="1" i="0" dirty="0" err="1"/>
              <a:t>Ragetlie</a:t>
            </a:r>
            <a:r>
              <a:rPr lang="nl-NL" b="1" i="0" dirty="0"/>
              <a:t/>
            </a:r>
            <a:br>
              <a:rPr lang="nl-NL" b="1" i="0" dirty="0"/>
            </a:br>
            <a:r>
              <a:rPr lang="nl-NL" b="1" i="0" dirty="0"/>
              <a:t>					</a:t>
            </a:r>
            <a:r>
              <a:rPr lang="nl-NL" b="1" i="0" dirty="0" smtClean="0"/>
              <a:t>Peter </a:t>
            </a:r>
            <a:r>
              <a:rPr lang="nl-NL" b="1" i="0" dirty="0" err="1" smtClean="0"/>
              <a:t>Wurtz</a:t>
            </a:r>
            <a:r>
              <a:rPr lang="nl-NL" b="1" i="0" dirty="0"/>
              <a:t/>
            </a:r>
            <a:br>
              <a:rPr lang="nl-NL" b="1" i="0" dirty="0"/>
            </a:br>
            <a:r>
              <a:rPr lang="nl-NL" b="1" i="0" dirty="0"/>
              <a:t>					</a:t>
            </a:r>
            <a:r>
              <a:rPr lang="nl-NL" b="1" i="0" dirty="0" smtClean="0"/>
              <a:t>Michael </a:t>
            </a:r>
            <a:r>
              <a:rPr lang="nl-NL" b="1" i="0" dirty="0"/>
              <a:t>Mehrow</a:t>
            </a:r>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05" y="543205"/>
            <a:ext cx="5394748" cy="442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235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342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2784" y="1172380"/>
            <a:ext cx="8043169" cy="3533312"/>
          </a:xfrm>
        </p:spPr>
        <p:txBody>
          <a:bodyPr>
            <a:normAutofit/>
          </a:bodyPr>
          <a:lstStyle/>
          <a:p>
            <a:pPr algn="ctr"/>
            <a:r>
              <a:rPr lang="nl-NL" sz="8800" b="1" i="0" dirty="0" smtClean="0"/>
              <a:t>Voor fase</a:t>
            </a:r>
            <a:br>
              <a:rPr lang="nl-NL" sz="8800" b="1" i="0" dirty="0" smtClean="0"/>
            </a:br>
            <a:r>
              <a:rPr lang="nl-NL" sz="8800" b="1" i="0" dirty="0" smtClean="0"/>
              <a:t>Voorbereiding</a:t>
            </a:r>
            <a:endParaRPr lang="nl-NL" sz="8800" b="1" i="0" dirty="0"/>
          </a:p>
        </p:txBody>
      </p:sp>
    </p:spTree>
    <p:extLst>
      <p:ext uri="{BB962C8B-B14F-4D97-AF65-F5344CB8AC3E}">
        <p14:creationId xmlns:p14="http://schemas.microsoft.com/office/powerpoint/2010/main" val="159737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solidFill>
                  <a:srgbClr val="92D050"/>
                </a:solidFill>
              </a:rPr>
              <a:t>Voorbereiding</a:t>
            </a:r>
            <a:r>
              <a:rPr lang="nl-NL" dirty="0" smtClean="0"/>
              <a:t> </a:t>
            </a:r>
            <a:endParaRPr lang="nl-NL" dirty="0"/>
          </a:p>
        </p:txBody>
      </p:sp>
      <p:sp>
        <p:nvSpPr>
          <p:cNvPr id="3" name="Tekstvak 2"/>
          <p:cNvSpPr txBox="1"/>
          <p:nvPr/>
        </p:nvSpPr>
        <p:spPr>
          <a:xfrm>
            <a:off x="732940" y="1572501"/>
            <a:ext cx="10878312" cy="4832092"/>
          </a:xfrm>
          <a:prstGeom prst="rect">
            <a:avLst/>
          </a:prstGeom>
          <a:noFill/>
        </p:spPr>
        <p:txBody>
          <a:bodyPr wrap="square" rtlCol="0">
            <a:spAutoFit/>
          </a:bodyPr>
          <a:lstStyle/>
          <a:p>
            <a:pPr marL="342900" indent="-342900">
              <a:buFont typeface="Arial" panose="020B0604020202020204" pitchFamily="34" charset="0"/>
              <a:buChar char="•"/>
            </a:pPr>
            <a:r>
              <a:rPr lang="nl-NL" sz="2200" dirty="0" smtClean="0"/>
              <a:t>Crises leiden tot veel onzekerheid en elke crisis is anders, toch is generieke voorbereiding nuttig en mogelijk</a:t>
            </a:r>
          </a:p>
          <a:p>
            <a:pPr marL="342900" indent="-342900">
              <a:buFont typeface="Arial" panose="020B0604020202020204" pitchFamily="34" charset="0"/>
              <a:buChar char="•"/>
            </a:pPr>
            <a:endParaRPr lang="nl-NL" sz="2200" dirty="0"/>
          </a:p>
          <a:p>
            <a:pPr marL="342900" indent="-342900">
              <a:buFont typeface="Arial" panose="020B0604020202020204" pitchFamily="34" charset="0"/>
              <a:buChar char="•"/>
            </a:pPr>
            <a:r>
              <a:rPr lang="nl-NL" sz="2200" dirty="0" smtClean="0"/>
              <a:t>Voorbereiding (‘koude fase’) ontstaat uit de volgende elementen:</a:t>
            </a:r>
          </a:p>
          <a:p>
            <a:pPr marL="342900" indent="-342900">
              <a:buFont typeface="Arial" panose="020B0604020202020204" pitchFamily="34" charset="0"/>
              <a:buChar char="•"/>
            </a:pPr>
            <a:endParaRPr lang="nl-NL" sz="2200" dirty="0"/>
          </a:p>
          <a:p>
            <a:pPr marL="914400" lvl="1" indent="-457200">
              <a:buFont typeface="+mj-lt"/>
              <a:buAutoNum type="arabicPeriod"/>
            </a:pPr>
            <a:r>
              <a:rPr lang="nl-NL" sz="2200" dirty="0" smtClean="0"/>
              <a:t>Crisisplan met uniforme procedures en uitgangspunten</a:t>
            </a:r>
          </a:p>
          <a:p>
            <a:pPr marL="914400" lvl="1" indent="-457200">
              <a:buFont typeface="+mj-lt"/>
              <a:buAutoNum type="arabicPeriod"/>
            </a:pPr>
            <a:r>
              <a:rPr lang="nl-NL" sz="2200" dirty="0" smtClean="0"/>
              <a:t>Inventarisatie crisisscenario’s </a:t>
            </a:r>
            <a:r>
              <a:rPr lang="nl-NL" sz="2200" dirty="0"/>
              <a:t>(high impact)</a:t>
            </a:r>
          </a:p>
          <a:p>
            <a:pPr marL="914400" lvl="1" indent="-457200">
              <a:buFont typeface="+mj-lt"/>
              <a:buAutoNum type="arabicPeriod"/>
            </a:pPr>
            <a:r>
              <a:rPr lang="nl-NL" sz="2200" dirty="0" smtClean="0"/>
              <a:t>Oefenen, trainen en opleiden crisisteams en crisisfunctionarissen</a:t>
            </a:r>
          </a:p>
          <a:p>
            <a:pPr marL="914400" lvl="1" indent="-457200">
              <a:buFont typeface="+mj-lt"/>
              <a:buAutoNum type="arabicPeriod"/>
            </a:pPr>
            <a:r>
              <a:rPr lang="nl-NL" sz="2200" dirty="0" smtClean="0"/>
              <a:t>Investeren in relaties met veiligheids- en crisispartners</a:t>
            </a:r>
          </a:p>
          <a:p>
            <a:pPr marL="914400" lvl="1" indent="-457200">
              <a:buFont typeface="+mj-lt"/>
              <a:buAutoNum type="arabicPeriod"/>
            </a:pPr>
            <a:r>
              <a:rPr lang="nl-NL" sz="2200" dirty="0" smtClean="0"/>
              <a:t>Leren van incidenten en crises (evaluatie)</a:t>
            </a:r>
          </a:p>
          <a:p>
            <a:pPr marL="800100" lvl="1" indent="-342900">
              <a:buFont typeface="Arial" panose="020B0604020202020204" pitchFamily="34" charset="0"/>
              <a:buChar char="•"/>
            </a:pPr>
            <a:endParaRPr lang="nl-NL" sz="2200" dirty="0" smtClean="0"/>
          </a:p>
          <a:p>
            <a:r>
              <a:rPr lang="nl-NL" sz="2200" dirty="0" smtClean="0"/>
              <a:t> </a:t>
            </a:r>
          </a:p>
          <a:p>
            <a:endParaRPr lang="nl-NL" sz="2200" dirty="0"/>
          </a:p>
          <a:p>
            <a:endParaRPr lang="nl-NL" sz="2200" dirty="0" smtClean="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672" y="4919435"/>
            <a:ext cx="2619375" cy="1743075"/>
          </a:xfrm>
          <a:prstGeom prst="rect">
            <a:avLst/>
          </a:prstGeom>
        </p:spPr>
      </p:pic>
    </p:spTree>
    <p:extLst>
      <p:ext uri="{BB962C8B-B14F-4D97-AF65-F5344CB8AC3E}">
        <p14:creationId xmlns:p14="http://schemas.microsoft.com/office/powerpoint/2010/main" val="353812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Voorbereiding: crisisplan (1) </a:t>
            </a:r>
            <a:endParaRPr lang="nl-NL" dirty="0"/>
          </a:p>
        </p:txBody>
      </p:sp>
      <p:sp>
        <p:nvSpPr>
          <p:cNvPr id="3" name="Tekstvak 2"/>
          <p:cNvSpPr txBox="1"/>
          <p:nvPr/>
        </p:nvSpPr>
        <p:spPr>
          <a:xfrm>
            <a:off x="732940" y="1572501"/>
            <a:ext cx="10878312" cy="7201972"/>
          </a:xfrm>
          <a:prstGeom prst="rect">
            <a:avLst/>
          </a:prstGeom>
          <a:noFill/>
        </p:spPr>
        <p:txBody>
          <a:bodyPr wrap="square" rtlCol="0">
            <a:spAutoFit/>
          </a:bodyPr>
          <a:lstStyle/>
          <a:p>
            <a:endParaRPr lang="nl-NL" sz="2200" dirty="0" smtClean="0"/>
          </a:p>
          <a:p>
            <a:r>
              <a:rPr lang="nl-NL" sz="2200" dirty="0" smtClean="0"/>
              <a:t>Strategisch &amp; tactisch niveau van de crisisorganisatie (directie/ bestuur) </a:t>
            </a:r>
          </a:p>
          <a:p>
            <a:pPr marL="342900" indent="-342900">
              <a:buFont typeface="Arial" panose="020B0604020202020204" pitchFamily="34" charset="0"/>
              <a:buChar char="•"/>
            </a:pPr>
            <a:endParaRPr lang="nl-NL" sz="2200" dirty="0" smtClean="0"/>
          </a:p>
          <a:p>
            <a:pPr>
              <a:tabLst>
                <a:tab pos="355600" algn="l"/>
              </a:tabLst>
            </a:pPr>
            <a:r>
              <a:rPr lang="nl-NL" sz="2200" dirty="0" smtClean="0"/>
              <a:t>Inhoudsopgave </a:t>
            </a:r>
            <a:r>
              <a:rPr lang="nl-NL" sz="2200" dirty="0"/>
              <a:t>crisisplan</a:t>
            </a:r>
            <a:r>
              <a:rPr lang="nl-NL" sz="2200" dirty="0" smtClean="0"/>
              <a:t>:</a:t>
            </a:r>
          </a:p>
          <a:p>
            <a:pPr>
              <a:tabLst>
                <a:tab pos="355600" algn="l"/>
              </a:tabLst>
            </a:pPr>
            <a:endParaRPr lang="nl-NL" sz="2200" dirty="0"/>
          </a:p>
          <a:p>
            <a:pPr marL="342900" indent="-342900">
              <a:buFont typeface="Arial" panose="020B0604020202020204" pitchFamily="34" charset="0"/>
              <a:buChar char="•"/>
            </a:pPr>
            <a:r>
              <a:rPr lang="nl-NL" sz="2200" dirty="0" smtClean="0"/>
              <a:t>Strategische uitgangspunten voor crisismanagement</a:t>
            </a:r>
          </a:p>
          <a:p>
            <a:pPr marL="342900" indent="-342900">
              <a:buFont typeface="Arial" panose="020B0604020202020204" pitchFamily="34" charset="0"/>
              <a:buChar char="•"/>
            </a:pPr>
            <a:r>
              <a:rPr lang="nl-NL" sz="2200" dirty="0" smtClean="0"/>
              <a:t>Samenstelling crisisteams &amp; taken, verantwoordelijkheden &amp; bevoegdheden</a:t>
            </a:r>
          </a:p>
          <a:p>
            <a:pPr marL="342900" indent="-342900">
              <a:buFont typeface="Arial" panose="020B0604020202020204" pitchFamily="34" charset="0"/>
              <a:buChar char="•"/>
            </a:pPr>
            <a:r>
              <a:rPr lang="nl-NL" sz="2200" dirty="0" smtClean="0"/>
              <a:t>Procedures voor melding, alarmering &amp; opschaling (criteria)</a:t>
            </a:r>
          </a:p>
          <a:p>
            <a:pPr marL="342900" indent="-342900">
              <a:buFont typeface="Arial" panose="020B0604020202020204" pitchFamily="34" charset="0"/>
              <a:buChar char="•"/>
            </a:pPr>
            <a:r>
              <a:rPr lang="nl-NL" sz="2200" dirty="0" smtClean="0"/>
              <a:t>Processen: crisiscommunicatie, coördinatie en besluitvorming</a:t>
            </a:r>
          </a:p>
          <a:p>
            <a:pPr marL="342900" indent="-342900">
              <a:buFont typeface="Arial" panose="020B0604020202020204" pitchFamily="34" charset="0"/>
              <a:buChar char="•"/>
            </a:pPr>
            <a:r>
              <a:rPr lang="nl-NL" sz="2200" dirty="0" smtClean="0"/>
              <a:t>Bijlagen:</a:t>
            </a:r>
          </a:p>
          <a:p>
            <a:pPr marL="800100" lvl="1" indent="-342900">
              <a:buFont typeface="Arial" panose="020B0604020202020204" pitchFamily="34" charset="0"/>
              <a:buChar char="•"/>
            </a:pPr>
            <a:r>
              <a:rPr lang="nl-NL" sz="2200" dirty="0" smtClean="0"/>
              <a:t>handelingskader crisisscenario’s </a:t>
            </a:r>
          </a:p>
          <a:p>
            <a:pPr marL="800100" lvl="1" indent="-342900">
              <a:buFont typeface="Arial" panose="020B0604020202020204" pitchFamily="34" charset="0"/>
              <a:buChar char="•"/>
            </a:pPr>
            <a:r>
              <a:rPr lang="nl-NL" sz="2200" dirty="0" smtClean="0"/>
              <a:t>praktische tools voor crisisteams</a:t>
            </a:r>
          </a:p>
          <a:p>
            <a:pPr marL="800100" lvl="1" indent="-342900">
              <a:buFont typeface="Arial" panose="020B0604020202020204" pitchFamily="34" charset="0"/>
              <a:buChar char="•"/>
            </a:pPr>
            <a:r>
              <a:rPr lang="nl-NL" sz="2200" dirty="0" smtClean="0"/>
              <a:t>stakeholders</a:t>
            </a:r>
          </a:p>
          <a:p>
            <a:pPr lvl="1"/>
            <a:endParaRPr lang="nl-NL" sz="2200" dirty="0" smtClean="0"/>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smtClean="0"/>
          </a:p>
          <a:p>
            <a:pPr marL="800100" lvl="1" indent="-342900">
              <a:buFont typeface="Arial" panose="020B0604020202020204" pitchFamily="34" charset="0"/>
              <a:buChar char="•"/>
            </a:pPr>
            <a:endParaRPr lang="nl-NL" sz="2200" dirty="0" smtClean="0"/>
          </a:p>
          <a:p>
            <a:r>
              <a:rPr lang="nl-NL" sz="2200" dirty="0" smtClean="0"/>
              <a:t> </a:t>
            </a:r>
          </a:p>
          <a:p>
            <a:endParaRPr lang="nl-NL" sz="2200" dirty="0"/>
          </a:p>
          <a:p>
            <a:endParaRPr lang="nl-NL" sz="2200" dirty="0" smtClean="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295" y="4939445"/>
            <a:ext cx="5715000" cy="1762125"/>
          </a:xfrm>
          <a:prstGeom prst="rect">
            <a:avLst/>
          </a:prstGeom>
        </p:spPr>
      </p:pic>
    </p:spTree>
    <p:extLst>
      <p:ext uri="{BB962C8B-B14F-4D97-AF65-F5344CB8AC3E}">
        <p14:creationId xmlns:p14="http://schemas.microsoft.com/office/powerpoint/2010/main" val="1372233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nl-NL" dirty="0"/>
              <a:t>Voorbereiding : </a:t>
            </a:r>
            <a:r>
              <a:rPr lang="nl-NL" dirty="0" smtClean="0"/>
              <a:t>inventarisatie scenario’s (2) </a:t>
            </a:r>
            <a:endParaRPr lang="nl-NL" dirty="0"/>
          </a:p>
        </p:txBody>
      </p:sp>
      <p:sp>
        <p:nvSpPr>
          <p:cNvPr id="3" name="Tekstvak 2"/>
          <p:cNvSpPr txBox="1"/>
          <p:nvPr/>
        </p:nvSpPr>
        <p:spPr>
          <a:xfrm>
            <a:off x="732940" y="1572501"/>
            <a:ext cx="10878312" cy="6524863"/>
          </a:xfrm>
          <a:prstGeom prst="rect">
            <a:avLst/>
          </a:prstGeom>
          <a:noFill/>
        </p:spPr>
        <p:txBody>
          <a:bodyPr wrap="square" rtlCol="0">
            <a:spAutoFit/>
          </a:bodyPr>
          <a:lstStyle/>
          <a:p>
            <a:r>
              <a:rPr lang="nl-NL" sz="2200" dirty="0" smtClean="0"/>
              <a:t>Van generiek naar specifiek…………</a:t>
            </a:r>
          </a:p>
          <a:p>
            <a:endParaRPr lang="nl-NL" sz="2200" dirty="0" smtClean="0"/>
          </a:p>
          <a:p>
            <a:r>
              <a:rPr lang="nl-NL" sz="2200" dirty="0" smtClean="0"/>
              <a:t>Op welke scenario’s wil je de instelling in het bijzonder op voorbereiden?</a:t>
            </a:r>
          </a:p>
          <a:p>
            <a:pPr marL="342900" indent="-342900">
              <a:buFont typeface="Arial" panose="020B0604020202020204" pitchFamily="34" charset="0"/>
              <a:buChar char="•"/>
            </a:pPr>
            <a:endParaRPr lang="nl-NL" sz="2200" dirty="0" smtClean="0"/>
          </a:p>
          <a:p>
            <a:pPr marL="800100" lvl="1" indent="-342900">
              <a:buFont typeface="Arial" panose="020B0604020202020204" pitchFamily="34" charset="0"/>
              <a:buChar char="•"/>
            </a:pPr>
            <a:r>
              <a:rPr lang="nl-NL" sz="2200" dirty="0" smtClean="0"/>
              <a:t>Denken vanuit het risicoprofiel: doelgroepen, locaties, maatschappelijke ontwikkelingen, gebouwen, omgeving</a:t>
            </a:r>
          </a:p>
          <a:p>
            <a:pPr marL="800100" lvl="1" indent="-342900">
              <a:buFont typeface="Arial" panose="020B0604020202020204" pitchFamily="34" charset="0"/>
              <a:buChar char="•"/>
            </a:pPr>
            <a:r>
              <a:rPr lang="nl-NL" sz="2200" dirty="0" smtClean="0"/>
              <a:t>Vanuit daar naar crisisscenario’s met high impact</a:t>
            </a:r>
          </a:p>
          <a:p>
            <a:pPr marL="800100" lvl="1" indent="-342900">
              <a:buFont typeface="Arial" panose="020B0604020202020204" pitchFamily="34" charset="0"/>
              <a:buChar char="•"/>
            </a:pPr>
            <a:r>
              <a:rPr lang="nl-NL" sz="2200" dirty="0" smtClean="0"/>
              <a:t>Handelingskader voor het managen van impact:</a:t>
            </a:r>
          </a:p>
          <a:p>
            <a:pPr marL="1257300" lvl="2" indent="-342900">
              <a:buFont typeface="Arial" panose="020B0604020202020204" pitchFamily="34" charset="0"/>
              <a:buChar char="•"/>
            </a:pPr>
            <a:r>
              <a:rPr lang="nl-NL" sz="2200" dirty="0" smtClean="0"/>
              <a:t>Welke impactgebieden?</a:t>
            </a:r>
          </a:p>
          <a:p>
            <a:pPr marL="1257300" lvl="2" indent="-342900">
              <a:buFont typeface="Arial" panose="020B0604020202020204" pitchFamily="34" charset="0"/>
              <a:buChar char="•"/>
            </a:pPr>
            <a:r>
              <a:rPr lang="nl-NL" sz="2200" dirty="0" smtClean="0"/>
              <a:t>Welke kritieke momenten?</a:t>
            </a:r>
          </a:p>
          <a:p>
            <a:pPr marL="1257300" lvl="2" indent="-342900">
              <a:buFont typeface="Arial" panose="020B0604020202020204" pitchFamily="34" charset="0"/>
              <a:buChar char="•"/>
            </a:pPr>
            <a:r>
              <a:rPr lang="nl-NL" sz="2200" dirty="0" smtClean="0"/>
              <a:t>Over welke issues moet een crisisteam besluiten nemen?</a:t>
            </a:r>
          </a:p>
          <a:p>
            <a:pPr marL="1257300" lvl="2" indent="-342900">
              <a:buFont typeface="Arial" panose="020B0604020202020204" pitchFamily="34" charset="0"/>
              <a:buChar char="•"/>
            </a:pPr>
            <a:r>
              <a:rPr lang="nl-NL" sz="2200" dirty="0" smtClean="0"/>
              <a:t>Wie zijn je belangrijkste stakeholders? </a:t>
            </a:r>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smtClean="0"/>
          </a:p>
          <a:p>
            <a:pPr marL="800100" lvl="1" indent="-342900">
              <a:buFont typeface="Arial" panose="020B0604020202020204" pitchFamily="34" charset="0"/>
              <a:buChar char="•"/>
            </a:pPr>
            <a:endParaRPr lang="nl-NL" sz="2200" dirty="0" smtClean="0"/>
          </a:p>
          <a:p>
            <a:r>
              <a:rPr lang="nl-NL" sz="2200" dirty="0" smtClean="0"/>
              <a:t> </a:t>
            </a:r>
          </a:p>
          <a:p>
            <a:endParaRPr lang="nl-NL" sz="2200" dirty="0"/>
          </a:p>
          <a:p>
            <a:endParaRPr lang="nl-NL" sz="2200" dirty="0" smtClean="0"/>
          </a:p>
        </p:txBody>
      </p:sp>
    </p:spTree>
    <p:extLst>
      <p:ext uri="{BB962C8B-B14F-4D97-AF65-F5344CB8AC3E}">
        <p14:creationId xmlns:p14="http://schemas.microsoft.com/office/powerpoint/2010/main" val="1262702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a:t>Voorbereiding : </a:t>
            </a:r>
            <a:r>
              <a:rPr lang="nl-NL" dirty="0" smtClean="0"/>
              <a:t>OTO (3)</a:t>
            </a:r>
            <a:endParaRPr lang="nl-NL" dirty="0"/>
          </a:p>
        </p:txBody>
      </p:sp>
      <p:sp>
        <p:nvSpPr>
          <p:cNvPr id="3" name="Tekstvak 2"/>
          <p:cNvSpPr txBox="1"/>
          <p:nvPr/>
        </p:nvSpPr>
        <p:spPr>
          <a:xfrm>
            <a:off x="656844" y="1672483"/>
            <a:ext cx="10878312" cy="5170646"/>
          </a:xfrm>
          <a:prstGeom prst="rect">
            <a:avLst/>
          </a:prstGeom>
          <a:noFill/>
        </p:spPr>
        <p:txBody>
          <a:bodyPr wrap="square" rtlCol="0">
            <a:spAutoFit/>
          </a:bodyPr>
          <a:lstStyle/>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a:p>
          <a:p>
            <a:pPr marL="342900" indent="-342900">
              <a:buFont typeface="Arial" panose="020B0604020202020204" pitchFamily="34" charset="0"/>
              <a:buChar char="•"/>
            </a:pPr>
            <a:r>
              <a:rPr lang="nl-NL" sz="2200" dirty="0" smtClean="0"/>
              <a:t>Crisisteams oefenen met crisisscenario’s</a:t>
            </a:r>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r>
              <a:rPr lang="nl-NL" sz="2200" dirty="0" smtClean="0"/>
              <a:t>Leden trainen op vaardigheden</a:t>
            </a:r>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r>
              <a:rPr lang="nl-NL" sz="2200" dirty="0" smtClean="0"/>
              <a:t>Kennis overbrengen crisismanagementprocedures (intern &amp; overheid)</a:t>
            </a:r>
          </a:p>
          <a:p>
            <a:pPr marL="342900" indent="-342900">
              <a:buFont typeface="Arial" panose="020B0604020202020204" pitchFamily="34" charset="0"/>
              <a:buChar char="•"/>
            </a:pPr>
            <a:endParaRPr lang="nl-NL" sz="2200" dirty="0"/>
          </a:p>
          <a:p>
            <a:pPr marL="800100" lvl="1" indent="-342900">
              <a:buFont typeface="Arial" panose="020B0604020202020204" pitchFamily="34" charset="0"/>
              <a:buChar char="•"/>
            </a:pPr>
            <a:endParaRPr lang="nl-NL" sz="2200" dirty="0" smtClean="0"/>
          </a:p>
          <a:p>
            <a:r>
              <a:rPr lang="nl-NL" sz="2200" dirty="0" smtClean="0"/>
              <a:t> </a:t>
            </a:r>
          </a:p>
          <a:p>
            <a:endParaRPr lang="nl-NL" sz="2200" dirty="0"/>
          </a:p>
          <a:p>
            <a:endParaRPr lang="nl-NL" sz="2200" dirty="0" smtClean="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156" y="1510079"/>
            <a:ext cx="4572000" cy="2571750"/>
          </a:xfrm>
          <a:prstGeom prst="rect">
            <a:avLst/>
          </a:prstGeom>
        </p:spPr>
      </p:pic>
    </p:spTree>
    <p:extLst>
      <p:ext uri="{BB962C8B-B14F-4D97-AF65-F5344CB8AC3E}">
        <p14:creationId xmlns:p14="http://schemas.microsoft.com/office/powerpoint/2010/main" val="1182558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a:t>Voorbereiding : </a:t>
            </a:r>
            <a:r>
              <a:rPr lang="nl-NL" dirty="0" smtClean="0"/>
              <a:t>investeer in netwerk (4) </a:t>
            </a:r>
            <a:endParaRPr lang="nl-NL" dirty="0"/>
          </a:p>
        </p:txBody>
      </p:sp>
      <p:sp>
        <p:nvSpPr>
          <p:cNvPr id="3" name="Tekstvak 2"/>
          <p:cNvSpPr txBox="1"/>
          <p:nvPr/>
        </p:nvSpPr>
        <p:spPr>
          <a:xfrm>
            <a:off x="1129117" y="1451921"/>
            <a:ext cx="10878312" cy="7201972"/>
          </a:xfrm>
          <a:prstGeom prst="rect">
            <a:avLst/>
          </a:prstGeom>
          <a:noFill/>
        </p:spPr>
        <p:txBody>
          <a:bodyPr wrap="square" rtlCol="0">
            <a:spAutoFit/>
          </a:bodyPr>
          <a:lstStyle/>
          <a:p>
            <a:pPr lvl="2"/>
            <a:endParaRPr lang="nl-NL" sz="2200" dirty="0" smtClean="0"/>
          </a:p>
          <a:p>
            <a:pPr lvl="2"/>
            <a:r>
              <a:rPr lang="nl-NL" sz="2200" dirty="0" smtClean="0"/>
              <a:t>Wie zijn je belangrijkste stakeholders? Ken ze en investeer in de relatie…</a:t>
            </a:r>
            <a:endParaRPr lang="nl-NL" sz="2200" dirty="0"/>
          </a:p>
          <a:p>
            <a:pPr lvl="3"/>
            <a:endParaRPr lang="nl-NL" sz="2200" dirty="0" smtClean="0"/>
          </a:p>
          <a:p>
            <a:pPr lvl="3"/>
            <a:r>
              <a:rPr lang="nl-NL" sz="2200" dirty="0" smtClean="0"/>
              <a:t>Extern </a:t>
            </a:r>
          </a:p>
          <a:p>
            <a:pPr marL="1714500" lvl="3" indent="-342900">
              <a:buFont typeface="Arial" panose="020B0604020202020204" pitchFamily="34" charset="0"/>
              <a:buChar char="•"/>
            </a:pPr>
            <a:r>
              <a:rPr lang="nl-NL" sz="2200" dirty="0"/>
              <a:t>V</a:t>
            </a:r>
            <a:r>
              <a:rPr lang="nl-NL" sz="2200" dirty="0" smtClean="0"/>
              <a:t>eiligheid: politie, justitie, gemeenten, veiligheidsregio’s, brandweer</a:t>
            </a:r>
          </a:p>
          <a:p>
            <a:pPr marL="1714500" lvl="3" indent="-342900">
              <a:buFont typeface="Arial" panose="020B0604020202020204" pitchFamily="34" charset="0"/>
              <a:buChar char="•"/>
            </a:pPr>
            <a:r>
              <a:rPr lang="nl-NL" sz="2200" dirty="0" smtClean="0"/>
              <a:t>Bedrijven (inhuur en omgeving)</a:t>
            </a:r>
          </a:p>
          <a:p>
            <a:pPr marL="1714500" lvl="3" indent="-342900">
              <a:buFont typeface="Arial" panose="020B0604020202020204" pitchFamily="34" charset="0"/>
              <a:buChar char="•"/>
            </a:pPr>
            <a:r>
              <a:rPr lang="nl-NL" sz="2200" dirty="0" smtClean="0"/>
              <a:t>Verzekeringen, experts</a:t>
            </a:r>
          </a:p>
          <a:p>
            <a:pPr marL="1714500" lvl="3" indent="-342900">
              <a:buFont typeface="Arial" panose="020B0604020202020204" pitchFamily="34" charset="0"/>
              <a:buChar char="•"/>
            </a:pPr>
            <a:r>
              <a:rPr lang="nl-NL" sz="2200" dirty="0" smtClean="0"/>
              <a:t>Onderwijsinstellingen binnen- en buitenland &amp; koepels………..</a:t>
            </a:r>
          </a:p>
          <a:p>
            <a:pPr marL="1714500" lvl="3" indent="-342900">
              <a:buFont typeface="Arial" panose="020B0604020202020204" pitchFamily="34" charset="0"/>
              <a:buChar char="•"/>
            </a:pPr>
            <a:endParaRPr lang="nl-NL" sz="2200" dirty="0"/>
          </a:p>
          <a:p>
            <a:pPr lvl="6"/>
            <a:r>
              <a:rPr lang="nl-NL" sz="2200" dirty="0" smtClean="0"/>
              <a:t>Intern</a:t>
            </a:r>
          </a:p>
          <a:p>
            <a:pPr marL="3086100" lvl="6" indent="-342900">
              <a:buFont typeface="Arial" panose="020B0604020202020204" pitchFamily="34" charset="0"/>
              <a:buChar char="•"/>
            </a:pPr>
            <a:r>
              <a:rPr lang="nl-NL" sz="2200" dirty="0" smtClean="0"/>
              <a:t>Studentenvertegenwoordiging</a:t>
            </a:r>
          </a:p>
          <a:p>
            <a:pPr marL="3086100" lvl="6" indent="-342900">
              <a:buFont typeface="Arial" panose="020B0604020202020204" pitchFamily="34" charset="0"/>
              <a:buChar char="•"/>
            </a:pPr>
            <a:r>
              <a:rPr lang="nl-NL" sz="2200" dirty="0" smtClean="0"/>
              <a:t>Studie- en studentenverenigingen</a:t>
            </a:r>
          </a:p>
          <a:p>
            <a:pPr marL="3086100" lvl="6" indent="-342900">
              <a:buFont typeface="Arial" panose="020B0604020202020204" pitchFamily="34" charset="0"/>
              <a:buChar char="•"/>
            </a:pPr>
            <a:r>
              <a:rPr lang="nl-NL" sz="2200" dirty="0" smtClean="0"/>
              <a:t>Diensten</a:t>
            </a:r>
          </a:p>
          <a:p>
            <a:pPr marL="3086100" lvl="6" indent="-342900">
              <a:buFont typeface="Arial" panose="020B0604020202020204" pitchFamily="34" charset="0"/>
              <a:buChar char="•"/>
            </a:pPr>
            <a:r>
              <a:rPr lang="nl-NL" sz="2200" dirty="0" smtClean="0"/>
              <a:t>Onderwijs &amp; onderzoek</a:t>
            </a:r>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smtClean="0"/>
          </a:p>
          <a:p>
            <a:pPr marL="342900" indent="-342900">
              <a:buFont typeface="Arial" panose="020B0604020202020204" pitchFamily="34" charset="0"/>
              <a:buChar char="•"/>
            </a:pPr>
            <a:endParaRPr lang="nl-NL" sz="2200" dirty="0" smtClean="0"/>
          </a:p>
          <a:p>
            <a:pPr marL="800100" lvl="1" indent="-342900">
              <a:buFont typeface="Arial" panose="020B0604020202020204" pitchFamily="34" charset="0"/>
              <a:buChar char="•"/>
            </a:pPr>
            <a:endParaRPr lang="nl-NL" sz="2200" dirty="0" smtClean="0"/>
          </a:p>
          <a:p>
            <a:r>
              <a:rPr lang="nl-NL" sz="2200" dirty="0" smtClean="0"/>
              <a:t> </a:t>
            </a:r>
          </a:p>
          <a:p>
            <a:endParaRPr lang="nl-NL" sz="2200" dirty="0"/>
          </a:p>
          <a:p>
            <a:endParaRPr lang="nl-NL" sz="2200" dirty="0" smtClean="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04" y="4319761"/>
            <a:ext cx="2779776" cy="2084832"/>
          </a:xfrm>
          <a:prstGeom prst="rect">
            <a:avLst/>
          </a:prstGeom>
        </p:spPr>
      </p:pic>
    </p:spTree>
    <p:extLst>
      <p:ext uri="{BB962C8B-B14F-4D97-AF65-F5344CB8AC3E}">
        <p14:creationId xmlns:p14="http://schemas.microsoft.com/office/powerpoint/2010/main" val="1573255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5472C885EAF6429F4E3504F2B546F5" ma:contentTypeVersion="1" ma:contentTypeDescription="Create a new document." ma:contentTypeScope="" ma:versionID="204cb3b2a77dc78c5564c80c5fd01601">
  <xsd:schema xmlns:xsd="http://www.w3.org/2001/XMLSchema" xmlns:xs="http://www.w3.org/2001/XMLSchema" xmlns:p="http://schemas.microsoft.com/office/2006/metadata/properties" xmlns:ns2="c31e3f48-6d1f-47f2-8896-132dda9713e8" targetNamespace="http://schemas.microsoft.com/office/2006/metadata/properties" ma:root="true" ma:fieldsID="4bb9cbb574f369bcbedea5120903cabb" ns2:_="">
    <xsd:import namespace="c31e3f48-6d1f-47f2-8896-132dda9713e8"/>
    <xsd:element name="properties">
      <xsd:complexType>
        <xsd:sequence>
          <xsd:element name="documentManagement">
            <xsd:complexType>
              <xsd:all>
                <xsd:element ref="ns2:Kenmer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1e3f48-6d1f-47f2-8896-132dda9713e8" elementFormDefault="qualified">
    <xsd:import namespace="http://schemas.microsoft.com/office/2006/documentManagement/types"/>
    <xsd:import namespace="http://schemas.microsoft.com/office/infopath/2007/PartnerControls"/>
    <xsd:element name="Kenmerk" ma:index="8" nillable="true" ma:displayName="Kenmerk" ma:list="{1cce7c5d-f2d8-41ed-8da6-88483fad0fed}" ma:internalName="Kenmerk"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enmerk xmlns="c31e3f48-6d1f-47f2-8896-132dda9713e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BDD6-E43A-42AB-9F24-1C60B1FB0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1e3f48-6d1f-47f2-8896-132dda971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1B1D0-38B4-499D-84E7-5EED69B35B5C}">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c31e3f48-6d1f-47f2-8896-132dda9713e8"/>
    <ds:schemaRef ds:uri="http://www.w3.org/XML/1998/namespace"/>
  </ds:schemaRefs>
</ds:datastoreItem>
</file>

<file path=customXml/itemProps3.xml><?xml version="1.0" encoding="utf-8"?>
<ds:datastoreItem xmlns:ds="http://schemas.openxmlformats.org/officeDocument/2006/customXml" ds:itemID="{A8FA1AC9-BE51-43B7-B006-9FB4BABE00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TotalTime>
  <Words>1375</Words>
  <Application>Microsoft Office PowerPoint</Application>
  <PresentationFormat>Aangepast</PresentationFormat>
  <Paragraphs>299</Paragraphs>
  <Slides>31</Slides>
  <Notes>0</Notes>
  <HiddenSlides>0</HiddenSlides>
  <MMClips>0</MMClips>
  <ScaleCrop>false</ScaleCrop>
  <HeadingPairs>
    <vt:vector size="4" baseType="variant">
      <vt:variant>
        <vt:lpstr>Thema</vt:lpstr>
      </vt:variant>
      <vt:variant>
        <vt:i4>1</vt:i4>
      </vt:variant>
      <vt:variant>
        <vt:lpstr>Diatitels</vt:lpstr>
      </vt:variant>
      <vt:variant>
        <vt:i4>31</vt:i4>
      </vt:variant>
    </vt:vector>
  </HeadingPairs>
  <TitlesOfParts>
    <vt:vector size="32" baseType="lpstr">
      <vt:lpstr>Office Theme</vt:lpstr>
      <vt:lpstr>Welcome</vt:lpstr>
      <vt:lpstr>                                                                                             Crisis Management </vt:lpstr>
      <vt:lpstr>Wat is een crisis?</vt:lpstr>
      <vt:lpstr>Voor fase Voorbereiding</vt:lpstr>
      <vt:lpstr>Voorbereiding </vt:lpstr>
      <vt:lpstr>Voorbereiding: crisisplan (1) </vt:lpstr>
      <vt:lpstr>Voorbereiding : inventarisatie scenario’s (2) </vt:lpstr>
      <vt:lpstr>Voorbereiding : OTO (3)</vt:lpstr>
      <vt:lpstr>Voorbereiding : investeer in netwerk (4) </vt:lpstr>
      <vt:lpstr>Voorbereiding : leren van incidenten (5) </vt:lpstr>
      <vt:lpstr>Crisisscenario’s</vt:lpstr>
      <vt:lpstr>Vragen casuistiek </vt:lpstr>
      <vt:lpstr>Een crisis ?!</vt:lpstr>
      <vt:lpstr>Tijdens fase</vt:lpstr>
      <vt:lpstr> Beeldvorming </vt:lpstr>
      <vt:lpstr>Beeldvorming</vt:lpstr>
      <vt:lpstr>Oordeelsvorming </vt:lpstr>
      <vt:lpstr>Oordeelsvorming </vt:lpstr>
      <vt:lpstr>Besluitvorming </vt:lpstr>
      <vt:lpstr>Na fase</vt:lpstr>
      <vt:lpstr>Na fase </vt:lpstr>
      <vt:lpstr>Recovery : organisatie en communicatie</vt:lpstr>
      <vt:lpstr>Recovery : onderzoek en verantwoording</vt:lpstr>
      <vt:lpstr>Recovery : herstel en nazorg / financieel </vt:lpstr>
      <vt:lpstr>Recovery : bedrijfscontinuïteit </vt:lpstr>
      <vt:lpstr>Crisis Communicatie</vt:lpstr>
      <vt:lpstr>Voorbereiding Crisiscommunicatie</vt:lpstr>
      <vt:lpstr>Crisiscommunicatie</vt:lpstr>
      <vt:lpstr>Middelen Crisiscommunicatie</vt:lpstr>
      <vt:lpstr>     Inge Wijnja      Maike Wensveen      Rogier Ragetlie      Peter Wurtz      Michael Mehrow</vt:lpstr>
      <vt:lpstr>PowerPoint-presentatie</vt:lpstr>
    </vt:vector>
  </TitlesOfParts>
  <Company>Hogeschool Rotterdam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Bok, D.</dc:creator>
  <cp:lastModifiedBy>Michael Mehrow</cp:lastModifiedBy>
  <cp:revision>34</cp:revision>
  <dcterms:created xsi:type="dcterms:W3CDTF">2016-05-23T12:31:12Z</dcterms:created>
  <dcterms:modified xsi:type="dcterms:W3CDTF">2016-06-28T10:23:31Z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0x010100AC5472C885EAF6429F4E3504F2B546F5</vt:lpwstr>
  </property>
</Properties>
</file>